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11" r:id="rId2"/>
    <p:sldId id="310" r:id="rId3"/>
    <p:sldId id="297" r:id="rId4"/>
    <p:sldId id="280" r:id="rId5"/>
    <p:sldId id="319" r:id="rId6"/>
    <p:sldId id="316" r:id="rId7"/>
    <p:sldId id="286" r:id="rId8"/>
    <p:sldId id="322" r:id="rId9"/>
    <p:sldId id="259" r:id="rId10"/>
    <p:sldId id="318" r:id="rId11"/>
    <p:sldId id="267" r:id="rId12"/>
    <p:sldId id="324" r:id="rId13"/>
    <p:sldId id="325" r:id="rId14"/>
    <p:sldId id="326" r:id="rId15"/>
    <p:sldId id="273" r:id="rId16"/>
    <p:sldId id="256" r:id="rId1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lia Graña" initials="T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A83F"/>
    <a:srgbClr val="FFFCF7"/>
    <a:srgbClr val="E58F23"/>
    <a:srgbClr val="7A9F3C"/>
    <a:srgbClr val="80A73E"/>
    <a:srgbClr val="81A83B"/>
    <a:srgbClr val="FFFFFF"/>
    <a:srgbClr val="FFF3E7"/>
    <a:srgbClr val="6F9B2F"/>
    <a:srgbClr val="D07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7" autoAdjust="0"/>
    <p:restoredTop sz="93443" autoAdjust="0"/>
  </p:normalViewPr>
  <p:slideViewPr>
    <p:cSldViewPr snapToGrid="0" snapToObjects="1" showGuides="1">
      <p:cViewPr varScale="1">
        <p:scale>
          <a:sx n="89" d="100"/>
          <a:sy n="89" d="100"/>
        </p:scale>
        <p:origin x="1158" y="7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BB74C-7A85-1E49-8148-6865F91D26D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058C2-B7BB-A341-B3D7-7FE54E9917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8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058C2-B7BB-A341-B3D7-7FE54E9917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4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058C2-B7BB-A341-B3D7-7FE54E9917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1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058C2-B7BB-A341-B3D7-7FE54E9917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23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Ceci</a:t>
            </a:r>
            <a:r>
              <a:rPr lang="en-US" dirty="0"/>
              <a:t> </a:t>
            </a:r>
            <a:r>
              <a:rPr lang="en-US" dirty="0" err="1"/>
              <a:t>montre</a:t>
            </a:r>
            <a:r>
              <a:rPr lang="en-US" dirty="0"/>
              <a:t> au </a:t>
            </a:r>
            <a:r>
              <a:rPr lang="en-US" dirty="0" err="1"/>
              <a:t>Durabilis</a:t>
            </a:r>
            <a:r>
              <a:rPr lang="en-US" dirty="0"/>
              <a:t> se </a:t>
            </a:r>
            <a:r>
              <a:rPr lang="en-US" dirty="0" err="1"/>
              <a:t>trouve</a:t>
            </a:r>
            <a:r>
              <a:rPr lang="en-US" dirty="0"/>
              <a:t> </a:t>
            </a:r>
            <a:r>
              <a:rPr lang="en-US" dirty="0" err="1"/>
              <a:t>aujourd’hui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Durin</a:t>
            </a:r>
            <a:r>
              <a:rPr lang="en-US" baseline="0" dirty="0"/>
              <a:t>g the past 10 years, </a:t>
            </a:r>
            <a:r>
              <a:rPr lang="en-US" baseline="0" dirty="0" err="1"/>
              <a:t>Durabilis</a:t>
            </a:r>
            <a:r>
              <a:rPr lang="en-US" baseline="0" dirty="0"/>
              <a:t> has been able to experience the potential of 4 value chains in the agro and food sector, </a:t>
            </a:r>
          </a:p>
          <a:p>
            <a:endParaRPr lang="en-US" baseline="0" dirty="0"/>
          </a:p>
          <a:p>
            <a:r>
              <a:rPr lang="en-US" baseline="0" dirty="0"/>
              <a:t>(Fair-Fruit -&gt; export, </a:t>
            </a:r>
            <a:r>
              <a:rPr lang="en-US" baseline="0" dirty="0" err="1"/>
              <a:t>BaraJii</a:t>
            </a:r>
            <a:r>
              <a:rPr lang="en-US" baseline="0" dirty="0"/>
              <a:t>/</a:t>
            </a:r>
            <a:r>
              <a:rPr lang="en-US" baseline="0" dirty="0" err="1"/>
              <a:t>Terral</a:t>
            </a:r>
            <a:r>
              <a:rPr lang="en-US" baseline="0" dirty="0"/>
              <a:t> -&gt; local market)</a:t>
            </a:r>
          </a:p>
          <a:p>
            <a:endParaRPr lang="en-US" baseline="0" dirty="0"/>
          </a:p>
          <a:p>
            <a:r>
              <a:rPr lang="en-US" baseline="0" dirty="0"/>
              <a:t>about which we’ll enter a bit more into detail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B1A48-57C7-9D4C-89BF-BE629EE59E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6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810E-03FC-45F4-843F-2DFE55EDC0C0}" type="datetime1">
              <a:rPr lang="es-ES" smtClean="0"/>
              <a:t>11/10/2017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11FE-830F-AC41-BE49-035257B57E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87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43A1-7A51-4B27-930F-6BF00C9CC2F8}" type="datetime1">
              <a:rPr lang="es-ES" smtClean="0"/>
              <a:t>11/10/2017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11FE-830F-AC41-BE49-035257B57E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55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7639-9108-487F-9D87-9CE722506623}" type="datetime1">
              <a:rPr lang="es-ES" smtClean="0"/>
              <a:t>11/10/2017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11FE-830F-AC41-BE49-035257B57E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614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2276748" y="1611526"/>
            <a:ext cx="6410055" cy="298309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200" dirty="0" smtClean="0">
                <a:solidFill>
                  <a:srgbClr val="000000"/>
                </a:solidFill>
              </a:defRPr>
            </a:lvl1pPr>
            <a:lvl2pPr>
              <a:defRPr lang="en-US" sz="2200" dirty="0" smtClean="0">
                <a:solidFill>
                  <a:srgbClr val="000000"/>
                </a:solidFill>
              </a:defRPr>
            </a:lvl2pPr>
            <a:lvl3pPr>
              <a:defRPr lang="en-US" sz="1800" dirty="0" smtClean="0">
                <a:solidFill>
                  <a:srgbClr val="000000"/>
                </a:solidFill>
              </a:defRPr>
            </a:lvl3pPr>
            <a:lvl4pPr>
              <a:defRPr lang="en-US" sz="1800" dirty="0" smtClean="0">
                <a:solidFill>
                  <a:srgbClr val="000000"/>
                </a:solidFill>
              </a:defRPr>
            </a:lvl4pPr>
            <a:lvl5pPr>
              <a:defRPr lang="en-US" sz="1800" dirty="0">
                <a:solidFill>
                  <a:srgbClr val="000000"/>
                </a:solidFill>
              </a:defRPr>
            </a:lvl5pPr>
          </a:lstStyle>
          <a:p>
            <a:pPr marL="0" lvl="0" indent="0">
              <a:buNone/>
            </a:pPr>
            <a:r>
              <a:rPr lang="fr-FR"/>
              <a:t>Click to edit Master text styles</a:t>
            </a:r>
          </a:p>
          <a:p>
            <a:pPr marL="0" lvl="1" indent="0">
              <a:buNone/>
            </a:pPr>
            <a:r>
              <a:rPr lang="fr-FR"/>
              <a:t>Second level</a:t>
            </a:r>
          </a:p>
          <a:p>
            <a:pPr marL="0" lvl="2" indent="0">
              <a:buNone/>
            </a:pPr>
            <a:r>
              <a:rPr lang="fr-FR"/>
              <a:t>Third level</a:t>
            </a:r>
          </a:p>
          <a:p>
            <a:pPr marL="0" lvl="3" indent="0">
              <a:buNone/>
            </a:pPr>
            <a:r>
              <a:rPr lang="fr-FR"/>
              <a:t>Fourth level</a:t>
            </a:r>
          </a:p>
          <a:p>
            <a:pPr marL="0" lvl="4" indent="0">
              <a:buNone/>
            </a:pPr>
            <a:r>
              <a:rPr lang="fr-FR"/>
              <a:t>Fifth level</a:t>
            </a:r>
            <a:endParaRPr lang="en-US" dirty="0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521550" y="1028881"/>
            <a:ext cx="8622450" cy="513601"/>
          </a:xfrm>
          <a:ln>
            <a:noFill/>
          </a:ln>
        </p:spPr>
        <p:txBody>
          <a:bodyPr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 rot="18892511">
            <a:off x="-760547" y="1379387"/>
            <a:ext cx="3761940" cy="5408590"/>
          </a:xfrm>
          <a:prstGeom prst="rect">
            <a:avLst/>
          </a:prstGeom>
          <a:solidFill>
            <a:schemeClr val="accent1">
              <a:alpha val="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9"/>
          <p:cNvSpPr/>
          <p:nvPr userDrawn="1"/>
        </p:nvSpPr>
        <p:spPr>
          <a:xfrm rot="10800000">
            <a:off x="8269555" y="899661"/>
            <a:ext cx="431120" cy="234083"/>
          </a:xfrm>
          <a:custGeom>
            <a:avLst/>
            <a:gdLst>
              <a:gd name="connsiteX0" fmla="*/ 0 w 1079521"/>
              <a:gd name="connsiteY0" fmla="*/ 722560 h 722560"/>
              <a:gd name="connsiteX1" fmla="*/ 539761 w 1079521"/>
              <a:gd name="connsiteY1" fmla="*/ 0 h 722560"/>
              <a:gd name="connsiteX2" fmla="*/ 1079521 w 1079521"/>
              <a:gd name="connsiteY2" fmla="*/ 722560 h 722560"/>
              <a:gd name="connsiteX3" fmla="*/ 0 w 1079521"/>
              <a:gd name="connsiteY3" fmla="*/ 722560 h 722560"/>
              <a:gd name="connsiteX0" fmla="*/ 0 w 1079521"/>
              <a:gd name="connsiteY0" fmla="*/ 643979 h 643979"/>
              <a:gd name="connsiteX1" fmla="*/ 537380 w 1079521"/>
              <a:gd name="connsiteY1" fmla="*/ 0 h 643979"/>
              <a:gd name="connsiteX2" fmla="*/ 1079521 w 1079521"/>
              <a:gd name="connsiteY2" fmla="*/ 643979 h 643979"/>
              <a:gd name="connsiteX3" fmla="*/ 0 w 1079521"/>
              <a:gd name="connsiteY3" fmla="*/ 643979 h 643979"/>
              <a:gd name="connsiteX0" fmla="*/ 0 w 1079521"/>
              <a:gd name="connsiteY0" fmla="*/ 532060 h 532060"/>
              <a:gd name="connsiteX1" fmla="*/ 534999 w 1079521"/>
              <a:gd name="connsiteY1" fmla="*/ 0 h 532060"/>
              <a:gd name="connsiteX2" fmla="*/ 1079521 w 1079521"/>
              <a:gd name="connsiteY2" fmla="*/ 532060 h 532060"/>
              <a:gd name="connsiteX3" fmla="*/ 0 w 1079521"/>
              <a:gd name="connsiteY3" fmla="*/ 532060 h 532060"/>
              <a:gd name="connsiteX0" fmla="*/ 0 w 1079521"/>
              <a:gd name="connsiteY0" fmla="*/ 541585 h 541585"/>
              <a:gd name="connsiteX1" fmla="*/ 534999 w 1079521"/>
              <a:gd name="connsiteY1" fmla="*/ 0 h 541585"/>
              <a:gd name="connsiteX2" fmla="*/ 1079521 w 1079521"/>
              <a:gd name="connsiteY2" fmla="*/ 541585 h 541585"/>
              <a:gd name="connsiteX3" fmla="*/ 0 w 1079521"/>
              <a:gd name="connsiteY3" fmla="*/ 541585 h 541585"/>
              <a:gd name="connsiteX0" fmla="*/ 0 w 1079521"/>
              <a:gd name="connsiteY0" fmla="*/ 546348 h 546348"/>
              <a:gd name="connsiteX1" fmla="*/ 534999 w 1079521"/>
              <a:gd name="connsiteY1" fmla="*/ 0 h 546348"/>
              <a:gd name="connsiteX2" fmla="*/ 1079521 w 1079521"/>
              <a:gd name="connsiteY2" fmla="*/ 546348 h 546348"/>
              <a:gd name="connsiteX3" fmla="*/ 0 w 1079521"/>
              <a:gd name="connsiteY3" fmla="*/ 546348 h 54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521" h="546348">
                <a:moveTo>
                  <a:pt x="0" y="546348"/>
                </a:moveTo>
                <a:lnTo>
                  <a:pt x="534999" y="0"/>
                </a:lnTo>
                <a:lnTo>
                  <a:pt x="1079521" y="546348"/>
                </a:lnTo>
                <a:lnTo>
                  <a:pt x="0" y="546348"/>
                </a:lnTo>
                <a:close/>
              </a:path>
            </a:pathLst>
          </a:custGeom>
          <a:solidFill>
            <a:schemeClr val="accent1"/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 userDrawn="1"/>
        </p:nvSpPr>
        <p:spPr>
          <a:xfrm>
            <a:off x="8269555" y="853631"/>
            <a:ext cx="4311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300" b="1" dirty="0">
                <a:solidFill>
                  <a:srgbClr val="FFFFFF"/>
                </a:solidFill>
                <a:latin typeface="Arial Narrow" pitchFamily="34" charset="0"/>
                <a:cs typeface="Calibri" pitchFamily="34" charset="0"/>
              </a:rPr>
              <a:t>3</a:t>
            </a:r>
            <a:endParaRPr lang="en-US" sz="1300" b="1" dirty="0">
              <a:solidFill>
                <a:srgbClr val="FFFFFF"/>
              </a:solidFill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47" name="Freeform 46"/>
          <p:cNvSpPr/>
          <p:nvPr userDrawn="1"/>
        </p:nvSpPr>
        <p:spPr>
          <a:xfrm rot="18900000">
            <a:off x="8002974" y="-115053"/>
            <a:ext cx="1866503" cy="2454189"/>
          </a:xfrm>
          <a:custGeom>
            <a:avLst/>
            <a:gdLst>
              <a:gd name="connsiteX0" fmla="*/ 1278818 w 1866503"/>
              <a:gd name="connsiteY0" fmla="*/ 0 h 2454189"/>
              <a:gd name="connsiteX1" fmla="*/ 1866503 w 1866503"/>
              <a:gd name="connsiteY1" fmla="*/ 587685 h 2454189"/>
              <a:gd name="connsiteX2" fmla="*/ 0 w 1866503"/>
              <a:gd name="connsiteY2" fmla="*/ 2454189 h 2454189"/>
              <a:gd name="connsiteX3" fmla="*/ 0 w 1866503"/>
              <a:gd name="connsiteY3" fmla="*/ 0 h 245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503" h="2454189">
                <a:moveTo>
                  <a:pt x="1278818" y="0"/>
                </a:moveTo>
                <a:lnTo>
                  <a:pt x="1866503" y="587685"/>
                </a:lnTo>
                <a:lnTo>
                  <a:pt x="0" y="24541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Isosceles Triangle 9"/>
          <p:cNvSpPr/>
          <p:nvPr userDrawn="1"/>
        </p:nvSpPr>
        <p:spPr>
          <a:xfrm rot="10800000">
            <a:off x="8700675" y="894341"/>
            <a:ext cx="431120" cy="234083"/>
          </a:xfrm>
          <a:custGeom>
            <a:avLst/>
            <a:gdLst>
              <a:gd name="connsiteX0" fmla="*/ 0 w 1079521"/>
              <a:gd name="connsiteY0" fmla="*/ 722560 h 722560"/>
              <a:gd name="connsiteX1" fmla="*/ 539761 w 1079521"/>
              <a:gd name="connsiteY1" fmla="*/ 0 h 722560"/>
              <a:gd name="connsiteX2" fmla="*/ 1079521 w 1079521"/>
              <a:gd name="connsiteY2" fmla="*/ 722560 h 722560"/>
              <a:gd name="connsiteX3" fmla="*/ 0 w 1079521"/>
              <a:gd name="connsiteY3" fmla="*/ 722560 h 722560"/>
              <a:gd name="connsiteX0" fmla="*/ 0 w 1079521"/>
              <a:gd name="connsiteY0" fmla="*/ 643979 h 643979"/>
              <a:gd name="connsiteX1" fmla="*/ 537380 w 1079521"/>
              <a:gd name="connsiteY1" fmla="*/ 0 h 643979"/>
              <a:gd name="connsiteX2" fmla="*/ 1079521 w 1079521"/>
              <a:gd name="connsiteY2" fmla="*/ 643979 h 643979"/>
              <a:gd name="connsiteX3" fmla="*/ 0 w 1079521"/>
              <a:gd name="connsiteY3" fmla="*/ 643979 h 643979"/>
              <a:gd name="connsiteX0" fmla="*/ 0 w 1079521"/>
              <a:gd name="connsiteY0" fmla="*/ 532060 h 532060"/>
              <a:gd name="connsiteX1" fmla="*/ 534999 w 1079521"/>
              <a:gd name="connsiteY1" fmla="*/ 0 h 532060"/>
              <a:gd name="connsiteX2" fmla="*/ 1079521 w 1079521"/>
              <a:gd name="connsiteY2" fmla="*/ 532060 h 532060"/>
              <a:gd name="connsiteX3" fmla="*/ 0 w 1079521"/>
              <a:gd name="connsiteY3" fmla="*/ 532060 h 532060"/>
              <a:gd name="connsiteX0" fmla="*/ 0 w 1079521"/>
              <a:gd name="connsiteY0" fmla="*/ 541585 h 541585"/>
              <a:gd name="connsiteX1" fmla="*/ 534999 w 1079521"/>
              <a:gd name="connsiteY1" fmla="*/ 0 h 541585"/>
              <a:gd name="connsiteX2" fmla="*/ 1079521 w 1079521"/>
              <a:gd name="connsiteY2" fmla="*/ 541585 h 541585"/>
              <a:gd name="connsiteX3" fmla="*/ 0 w 1079521"/>
              <a:gd name="connsiteY3" fmla="*/ 541585 h 541585"/>
              <a:gd name="connsiteX0" fmla="*/ 0 w 1079521"/>
              <a:gd name="connsiteY0" fmla="*/ 546348 h 546348"/>
              <a:gd name="connsiteX1" fmla="*/ 534999 w 1079521"/>
              <a:gd name="connsiteY1" fmla="*/ 0 h 546348"/>
              <a:gd name="connsiteX2" fmla="*/ 1079521 w 1079521"/>
              <a:gd name="connsiteY2" fmla="*/ 546348 h 546348"/>
              <a:gd name="connsiteX3" fmla="*/ 0 w 1079521"/>
              <a:gd name="connsiteY3" fmla="*/ 546348 h 54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521" h="546348">
                <a:moveTo>
                  <a:pt x="0" y="546348"/>
                </a:moveTo>
                <a:lnTo>
                  <a:pt x="534999" y="0"/>
                </a:lnTo>
                <a:lnTo>
                  <a:pt x="1079521" y="546348"/>
                </a:lnTo>
                <a:lnTo>
                  <a:pt x="0" y="546348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9"/>
          <p:cNvSpPr/>
          <p:nvPr userDrawn="1"/>
        </p:nvSpPr>
        <p:spPr>
          <a:xfrm rot="10800000">
            <a:off x="8053995" y="1137757"/>
            <a:ext cx="431120" cy="234083"/>
          </a:xfrm>
          <a:custGeom>
            <a:avLst/>
            <a:gdLst>
              <a:gd name="connsiteX0" fmla="*/ 0 w 1079521"/>
              <a:gd name="connsiteY0" fmla="*/ 722560 h 722560"/>
              <a:gd name="connsiteX1" fmla="*/ 539761 w 1079521"/>
              <a:gd name="connsiteY1" fmla="*/ 0 h 722560"/>
              <a:gd name="connsiteX2" fmla="*/ 1079521 w 1079521"/>
              <a:gd name="connsiteY2" fmla="*/ 722560 h 722560"/>
              <a:gd name="connsiteX3" fmla="*/ 0 w 1079521"/>
              <a:gd name="connsiteY3" fmla="*/ 722560 h 722560"/>
              <a:gd name="connsiteX0" fmla="*/ 0 w 1079521"/>
              <a:gd name="connsiteY0" fmla="*/ 643979 h 643979"/>
              <a:gd name="connsiteX1" fmla="*/ 537380 w 1079521"/>
              <a:gd name="connsiteY1" fmla="*/ 0 h 643979"/>
              <a:gd name="connsiteX2" fmla="*/ 1079521 w 1079521"/>
              <a:gd name="connsiteY2" fmla="*/ 643979 h 643979"/>
              <a:gd name="connsiteX3" fmla="*/ 0 w 1079521"/>
              <a:gd name="connsiteY3" fmla="*/ 643979 h 643979"/>
              <a:gd name="connsiteX0" fmla="*/ 0 w 1079521"/>
              <a:gd name="connsiteY0" fmla="*/ 532060 h 532060"/>
              <a:gd name="connsiteX1" fmla="*/ 534999 w 1079521"/>
              <a:gd name="connsiteY1" fmla="*/ 0 h 532060"/>
              <a:gd name="connsiteX2" fmla="*/ 1079521 w 1079521"/>
              <a:gd name="connsiteY2" fmla="*/ 532060 h 532060"/>
              <a:gd name="connsiteX3" fmla="*/ 0 w 1079521"/>
              <a:gd name="connsiteY3" fmla="*/ 532060 h 532060"/>
              <a:gd name="connsiteX0" fmla="*/ 0 w 1079521"/>
              <a:gd name="connsiteY0" fmla="*/ 541585 h 541585"/>
              <a:gd name="connsiteX1" fmla="*/ 534999 w 1079521"/>
              <a:gd name="connsiteY1" fmla="*/ 0 h 541585"/>
              <a:gd name="connsiteX2" fmla="*/ 1079521 w 1079521"/>
              <a:gd name="connsiteY2" fmla="*/ 541585 h 541585"/>
              <a:gd name="connsiteX3" fmla="*/ 0 w 1079521"/>
              <a:gd name="connsiteY3" fmla="*/ 541585 h 541585"/>
              <a:gd name="connsiteX0" fmla="*/ 0 w 1079521"/>
              <a:gd name="connsiteY0" fmla="*/ 546348 h 546348"/>
              <a:gd name="connsiteX1" fmla="*/ 534999 w 1079521"/>
              <a:gd name="connsiteY1" fmla="*/ 0 h 546348"/>
              <a:gd name="connsiteX2" fmla="*/ 1079521 w 1079521"/>
              <a:gd name="connsiteY2" fmla="*/ 546348 h 546348"/>
              <a:gd name="connsiteX3" fmla="*/ 0 w 1079521"/>
              <a:gd name="connsiteY3" fmla="*/ 546348 h 54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521" h="546348">
                <a:moveTo>
                  <a:pt x="0" y="546348"/>
                </a:moveTo>
                <a:lnTo>
                  <a:pt x="534999" y="0"/>
                </a:lnTo>
                <a:lnTo>
                  <a:pt x="1079521" y="546348"/>
                </a:lnTo>
                <a:lnTo>
                  <a:pt x="0" y="546348"/>
                </a:lnTo>
                <a:close/>
              </a:path>
            </a:pathLst>
          </a:custGeom>
          <a:solidFill>
            <a:schemeClr val="accent3">
              <a:alpha val="10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9"/>
          <p:cNvSpPr/>
          <p:nvPr userDrawn="1"/>
        </p:nvSpPr>
        <p:spPr>
          <a:xfrm rot="10800000">
            <a:off x="7838435" y="899661"/>
            <a:ext cx="431120" cy="234083"/>
          </a:xfrm>
          <a:custGeom>
            <a:avLst/>
            <a:gdLst>
              <a:gd name="connsiteX0" fmla="*/ 0 w 1079521"/>
              <a:gd name="connsiteY0" fmla="*/ 722560 h 722560"/>
              <a:gd name="connsiteX1" fmla="*/ 539761 w 1079521"/>
              <a:gd name="connsiteY1" fmla="*/ 0 h 722560"/>
              <a:gd name="connsiteX2" fmla="*/ 1079521 w 1079521"/>
              <a:gd name="connsiteY2" fmla="*/ 722560 h 722560"/>
              <a:gd name="connsiteX3" fmla="*/ 0 w 1079521"/>
              <a:gd name="connsiteY3" fmla="*/ 722560 h 722560"/>
              <a:gd name="connsiteX0" fmla="*/ 0 w 1079521"/>
              <a:gd name="connsiteY0" fmla="*/ 643979 h 643979"/>
              <a:gd name="connsiteX1" fmla="*/ 537380 w 1079521"/>
              <a:gd name="connsiteY1" fmla="*/ 0 h 643979"/>
              <a:gd name="connsiteX2" fmla="*/ 1079521 w 1079521"/>
              <a:gd name="connsiteY2" fmla="*/ 643979 h 643979"/>
              <a:gd name="connsiteX3" fmla="*/ 0 w 1079521"/>
              <a:gd name="connsiteY3" fmla="*/ 643979 h 643979"/>
              <a:gd name="connsiteX0" fmla="*/ 0 w 1079521"/>
              <a:gd name="connsiteY0" fmla="*/ 532060 h 532060"/>
              <a:gd name="connsiteX1" fmla="*/ 534999 w 1079521"/>
              <a:gd name="connsiteY1" fmla="*/ 0 h 532060"/>
              <a:gd name="connsiteX2" fmla="*/ 1079521 w 1079521"/>
              <a:gd name="connsiteY2" fmla="*/ 532060 h 532060"/>
              <a:gd name="connsiteX3" fmla="*/ 0 w 1079521"/>
              <a:gd name="connsiteY3" fmla="*/ 532060 h 532060"/>
              <a:gd name="connsiteX0" fmla="*/ 0 w 1079521"/>
              <a:gd name="connsiteY0" fmla="*/ 541585 h 541585"/>
              <a:gd name="connsiteX1" fmla="*/ 534999 w 1079521"/>
              <a:gd name="connsiteY1" fmla="*/ 0 h 541585"/>
              <a:gd name="connsiteX2" fmla="*/ 1079521 w 1079521"/>
              <a:gd name="connsiteY2" fmla="*/ 541585 h 541585"/>
              <a:gd name="connsiteX3" fmla="*/ 0 w 1079521"/>
              <a:gd name="connsiteY3" fmla="*/ 541585 h 541585"/>
              <a:gd name="connsiteX0" fmla="*/ 0 w 1079521"/>
              <a:gd name="connsiteY0" fmla="*/ 546348 h 546348"/>
              <a:gd name="connsiteX1" fmla="*/ 534999 w 1079521"/>
              <a:gd name="connsiteY1" fmla="*/ 0 h 546348"/>
              <a:gd name="connsiteX2" fmla="*/ 1079521 w 1079521"/>
              <a:gd name="connsiteY2" fmla="*/ 546348 h 546348"/>
              <a:gd name="connsiteX3" fmla="*/ 0 w 1079521"/>
              <a:gd name="connsiteY3" fmla="*/ 546348 h 54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521" h="546348">
                <a:moveTo>
                  <a:pt x="0" y="546348"/>
                </a:moveTo>
                <a:lnTo>
                  <a:pt x="534999" y="0"/>
                </a:lnTo>
                <a:lnTo>
                  <a:pt x="1079521" y="546348"/>
                </a:lnTo>
                <a:lnTo>
                  <a:pt x="0" y="546348"/>
                </a:lnTo>
                <a:close/>
              </a:path>
            </a:pathLst>
          </a:custGeom>
          <a:solidFill>
            <a:schemeClr val="bg2">
              <a:alpha val="10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9"/>
          <p:cNvSpPr/>
          <p:nvPr userDrawn="1"/>
        </p:nvSpPr>
        <p:spPr>
          <a:xfrm rot="10800000">
            <a:off x="7407315" y="899661"/>
            <a:ext cx="431120" cy="234083"/>
          </a:xfrm>
          <a:custGeom>
            <a:avLst/>
            <a:gdLst>
              <a:gd name="connsiteX0" fmla="*/ 0 w 1079521"/>
              <a:gd name="connsiteY0" fmla="*/ 722560 h 722560"/>
              <a:gd name="connsiteX1" fmla="*/ 539761 w 1079521"/>
              <a:gd name="connsiteY1" fmla="*/ 0 h 722560"/>
              <a:gd name="connsiteX2" fmla="*/ 1079521 w 1079521"/>
              <a:gd name="connsiteY2" fmla="*/ 722560 h 722560"/>
              <a:gd name="connsiteX3" fmla="*/ 0 w 1079521"/>
              <a:gd name="connsiteY3" fmla="*/ 722560 h 722560"/>
              <a:gd name="connsiteX0" fmla="*/ 0 w 1079521"/>
              <a:gd name="connsiteY0" fmla="*/ 643979 h 643979"/>
              <a:gd name="connsiteX1" fmla="*/ 537380 w 1079521"/>
              <a:gd name="connsiteY1" fmla="*/ 0 h 643979"/>
              <a:gd name="connsiteX2" fmla="*/ 1079521 w 1079521"/>
              <a:gd name="connsiteY2" fmla="*/ 643979 h 643979"/>
              <a:gd name="connsiteX3" fmla="*/ 0 w 1079521"/>
              <a:gd name="connsiteY3" fmla="*/ 643979 h 643979"/>
              <a:gd name="connsiteX0" fmla="*/ 0 w 1079521"/>
              <a:gd name="connsiteY0" fmla="*/ 532060 h 532060"/>
              <a:gd name="connsiteX1" fmla="*/ 534999 w 1079521"/>
              <a:gd name="connsiteY1" fmla="*/ 0 h 532060"/>
              <a:gd name="connsiteX2" fmla="*/ 1079521 w 1079521"/>
              <a:gd name="connsiteY2" fmla="*/ 532060 h 532060"/>
              <a:gd name="connsiteX3" fmla="*/ 0 w 1079521"/>
              <a:gd name="connsiteY3" fmla="*/ 532060 h 532060"/>
              <a:gd name="connsiteX0" fmla="*/ 0 w 1079521"/>
              <a:gd name="connsiteY0" fmla="*/ 541585 h 541585"/>
              <a:gd name="connsiteX1" fmla="*/ 534999 w 1079521"/>
              <a:gd name="connsiteY1" fmla="*/ 0 h 541585"/>
              <a:gd name="connsiteX2" fmla="*/ 1079521 w 1079521"/>
              <a:gd name="connsiteY2" fmla="*/ 541585 h 541585"/>
              <a:gd name="connsiteX3" fmla="*/ 0 w 1079521"/>
              <a:gd name="connsiteY3" fmla="*/ 541585 h 541585"/>
              <a:gd name="connsiteX0" fmla="*/ 0 w 1079521"/>
              <a:gd name="connsiteY0" fmla="*/ 546348 h 546348"/>
              <a:gd name="connsiteX1" fmla="*/ 534999 w 1079521"/>
              <a:gd name="connsiteY1" fmla="*/ 0 h 546348"/>
              <a:gd name="connsiteX2" fmla="*/ 1079521 w 1079521"/>
              <a:gd name="connsiteY2" fmla="*/ 546348 h 546348"/>
              <a:gd name="connsiteX3" fmla="*/ 0 w 1079521"/>
              <a:gd name="connsiteY3" fmla="*/ 546348 h 54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521" h="546348">
                <a:moveTo>
                  <a:pt x="0" y="546348"/>
                </a:moveTo>
                <a:lnTo>
                  <a:pt x="534999" y="0"/>
                </a:lnTo>
                <a:lnTo>
                  <a:pt x="1079521" y="546348"/>
                </a:lnTo>
                <a:lnTo>
                  <a:pt x="0" y="546348"/>
                </a:lnTo>
                <a:close/>
              </a:path>
            </a:pathLst>
          </a:custGeom>
          <a:solidFill>
            <a:schemeClr val="tx2">
              <a:alpha val="10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 userDrawn="1"/>
        </p:nvSpPr>
        <p:spPr>
          <a:xfrm>
            <a:off x="7838437" y="847425"/>
            <a:ext cx="4311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300" b="1" dirty="0">
                <a:solidFill>
                  <a:srgbClr val="FFFFFF"/>
                </a:solidFill>
                <a:latin typeface="Arial Narrow" pitchFamily="34" charset="0"/>
                <a:cs typeface="Calibri" pitchFamily="34" charset="0"/>
              </a:rPr>
              <a:t>2</a:t>
            </a:r>
            <a:endParaRPr lang="en-US" sz="1300" b="1" dirty="0">
              <a:solidFill>
                <a:srgbClr val="FFFFFF"/>
              </a:solidFill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8700675" y="847424"/>
            <a:ext cx="4311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300" b="1" dirty="0">
                <a:solidFill>
                  <a:srgbClr val="FFFFFF"/>
                </a:solidFill>
                <a:latin typeface="Arial Narrow" pitchFamily="34" charset="0"/>
                <a:cs typeface="Calibri" pitchFamily="34" charset="0"/>
              </a:rPr>
              <a:t>4</a:t>
            </a:r>
            <a:endParaRPr lang="en-US" sz="1300" b="1" dirty="0">
              <a:solidFill>
                <a:srgbClr val="FFFFFF"/>
              </a:solidFill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8053997" y="1096628"/>
            <a:ext cx="4311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300" b="1" dirty="0">
                <a:solidFill>
                  <a:srgbClr val="FFFFFF"/>
                </a:solidFill>
                <a:latin typeface="Arial Narrow" pitchFamily="34" charset="0"/>
                <a:cs typeface="Calibri" pitchFamily="34" charset="0"/>
              </a:rPr>
              <a:t>5</a:t>
            </a:r>
            <a:endParaRPr lang="en-US" sz="1300" b="1" dirty="0">
              <a:solidFill>
                <a:srgbClr val="FFFFFF"/>
              </a:solidFill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7407315" y="856195"/>
            <a:ext cx="4311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300" b="1" dirty="0">
                <a:solidFill>
                  <a:srgbClr val="FFFFFF"/>
                </a:solidFill>
                <a:latin typeface="Arial Narrow" pitchFamily="34" charset="0"/>
                <a:cs typeface="Calibri" pitchFamily="34" charset="0"/>
              </a:rPr>
              <a:t>1</a:t>
            </a:r>
            <a:endParaRPr lang="en-US" sz="1300" b="1" dirty="0">
              <a:solidFill>
                <a:srgbClr val="FFFFFF"/>
              </a:solidFill>
              <a:latin typeface="Arial Narrow" pitchFamily="34" charset="0"/>
              <a:cs typeface="Calibri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630" y="313966"/>
            <a:ext cx="1665185" cy="460983"/>
          </a:xfrm>
          <a:prstGeom prst="rect">
            <a:avLst/>
          </a:prstGeom>
        </p:spPr>
      </p:pic>
      <p:sp>
        <p:nvSpPr>
          <p:cNvPr id="68" name="Date Placeholder 3"/>
          <p:cNvSpPr>
            <a:spLocks noGrp="1"/>
          </p:cNvSpPr>
          <p:nvPr>
            <p:ph type="dt" sz="half" idx="2"/>
          </p:nvPr>
        </p:nvSpPr>
        <p:spPr>
          <a:xfrm>
            <a:off x="6808335" y="4692987"/>
            <a:ext cx="2203016" cy="2751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Gent, January 2014</a:t>
            </a:r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57496" y="4664836"/>
            <a:ext cx="1774299" cy="34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0E8EB108-773F-4F27-813C-9BC3059A5FC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8334" y="4838405"/>
            <a:ext cx="2323461" cy="343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/>
              <a:t>Durabilis Presentation</a:t>
            </a:r>
            <a:endParaRPr lang="en-US" dirty="0"/>
          </a:p>
        </p:txBody>
      </p:sp>
      <p:sp>
        <p:nvSpPr>
          <p:cNvPr id="71" name="Pentagon 70"/>
          <p:cNvSpPr/>
          <p:nvPr userDrawn="1"/>
        </p:nvSpPr>
        <p:spPr>
          <a:xfrm rot="10800000">
            <a:off x="6587067" y="4926023"/>
            <a:ext cx="2778186" cy="434953"/>
          </a:xfrm>
          <a:prstGeom prst="homePlate">
            <a:avLst>
              <a:gd name="adj" fmla="val 50110"/>
            </a:avLst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4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3552D-2718-44C9-AED2-EA0545E427B7}" type="datetime1">
              <a:rPr lang="es-ES" smtClean="0"/>
              <a:t>11/10/2017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11FE-830F-AC41-BE49-035257B57E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13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52BA-24B6-4969-A7CA-945E1074B157}" type="datetime1">
              <a:rPr lang="es-ES" smtClean="0"/>
              <a:t>11/10/2017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11FE-830F-AC41-BE49-035257B57E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19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BA59-6206-4C3E-AB9A-45AE5D0CB981}" type="datetime1">
              <a:rPr lang="es-ES" smtClean="0"/>
              <a:t>11/10/2017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11FE-830F-AC41-BE49-035257B57E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82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3C8B-ADC9-4EFA-8E9E-EE2A1174A4AB}" type="datetime1">
              <a:rPr lang="es-ES" smtClean="0"/>
              <a:t>11/10/2017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11FE-830F-AC41-BE49-035257B57E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56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5667-3769-4BE9-8BDA-647B21D4D70D}" type="datetime1">
              <a:rPr lang="es-ES" smtClean="0"/>
              <a:t>11/10/2017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11FE-830F-AC41-BE49-035257B57E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83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AB71-7D2E-4497-A2B0-1EB088CE6762}" type="datetime1">
              <a:rPr lang="es-ES" smtClean="0"/>
              <a:t>11/10/2017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11FE-830F-AC41-BE49-035257B57E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70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9253-067E-4094-BD5D-28295C1159CD}" type="datetime1">
              <a:rPr lang="es-ES" smtClean="0"/>
              <a:t>11/10/2017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11FE-830F-AC41-BE49-035257B57E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4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F81F-E12F-4D74-A22F-499AC02BA282}" type="datetime1">
              <a:rPr lang="es-ES" smtClean="0"/>
              <a:t>11/10/2017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11FE-830F-AC41-BE49-035257B57E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74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75143-478E-426C-BBB6-893560945E82}" type="datetime1">
              <a:rPr lang="es-ES" smtClean="0"/>
              <a:t>11/10/2017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211FE-830F-AC41-BE49-035257B57E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11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04600" y="631225"/>
            <a:ext cx="5551520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i="1">
                <a:solidFill>
                  <a:srgbClr val="81A83B"/>
                </a:solidFill>
                <a:latin typeface="Brandon Grotesque Black"/>
                <a:cs typeface="Brandon Grotesque Black"/>
              </a:rPr>
              <a:t>Sebastian</a:t>
            </a:r>
            <a:r>
              <a:rPr lang="es-ES" sz="2800" i="1" dirty="0">
                <a:solidFill>
                  <a:srgbClr val="81A83B"/>
                </a:solidFill>
                <a:latin typeface="Brandon Grotesque Black"/>
                <a:cs typeface="Brandon Grotesque Black"/>
              </a:rPr>
              <a:t> Saverys</a:t>
            </a:r>
          </a:p>
          <a:p>
            <a:r>
              <a:rPr lang="es-ES" sz="2800" i="1" dirty="0">
                <a:solidFill>
                  <a:srgbClr val="81A83B"/>
                </a:solidFill>
                <a:latin typeface="Brandon Grotesque Black"/>
                <a:cs typeface="Brandon Grotesque Black"/>
              </a:rPr>
              <a:t>CEO Durabilis </a:t>
            </a:r>
            <a:r>
              <a:rPr lang="mr-IN" sz="2800" i="1" dirty="0">
                <a:solidFill>
                  <a:srgbClr val="81A83B"/>
                </a:solidFill>
                <a:latin typeface="Brandon Grotesque Black"/>
                <a:cs typeface="Brandon Grotesque Black"/>
              </a:rPr>
              <a:t>–</a:t>
            </a:r>
            <a:r>
              <a:rPr lang="es-ES" sz="2800" i="1" dirty="0">
                <a:solidFill>
                  <a:srgbClr val="81A83B"/>
                </a:solidFill>
                <a:latin typeface="Brandon Grotesque Black"/>
                <a:cs typeface="Brandon Grotesque Black"/>
              </a:rPr>
              <a:t> Fundador Stevia </a:t>
            </a:r>
            <a:r>
              <a:rPr lang="es-ES" sz="2800" i="1" dirty="0" err="1">
                <a:solidFill>
                  <a:srgbClr val="81A83B"/>
                </a:solidFill>
                <a:latin typeface="Brandon Grotesque Black"/>
                <a:cs typeface="Brandon Grotesque Black"/>
              </a:rPr>
              <a:t>One</a:t>
            </a:r>
            <a:r>
              <a:rPr lang="es-ES" sz="2800" i="1" dirty="0">
                <a:solidFill>
                  <a:srgbClr val="81A83B"/>
                </a:solidFill>
                <a:latin typeface="Brandon Grotesque Black"/>
                <a:cs typeface="Brandon Grotesque Black"/>
              </a:rPr>
              <a:t> </a:t>
            </a:r>
          </a:p>
          <a:p>
            <a:endParaRPr lang="es-ES" sz="2800" dirty="0">
              <a:solidFill>
                <a:srgbClr val="E58F23"/>
              </a:solidFill>
              <a:latin typeface="Brandon Grotesque Black"/>
              <a:cs typeface="Brandon Grotesque Black"/>
            </a:endParaRPr>
          </a:p>
          <a:p>
            <a:r>
              <a:rPr lang="es-ES" sz="2800" dirty="0">
                <a:solidFill>
                  <a:srgbClr val="E58F23"/>
                </a:solidFill>
                <a:latin typeface="Brandon Grotesque Black"/>
                <a:cs typeface="Brandon Grotesque Black"/>
              </a:rPr>
              <a:t>NUEVOS PRODUCTOS</a:t>
            </a:r>
          </a:p>
          <a:p>
            <a:endParaRPr lang="es-ES" sz="2800" dirty="0">
              <a:solidFill>
                <a:srgbClr val="81A83B"/>
              </a:solidFill>
              <a:latin typeface="Brandon Grotesque Black"/>
              <a:cs typeface="Brandon Grotesque Black"/>
            </a:endParaRPr>
          </a:p>
          <a:p>
            <a:r>
              <a:rPr lang="es-ES" sz="2800" dirty="0">
                <a:solidFill>
                  <a:srgbClr val="81A83B"/>
                </a:solidFill>
                <a:latin typeface="Brandon Grotesque Black"/>
                <a:cs typeface="Brandon Grotesque Black"/>
              </a:rPr>
              <a:t>Innovación en el Sector Agro-</a:t>
            </a:r>
          </a:p>
          <a:p>
            <a:r>
              <a:rPr lang="es-ES" sz="2800" dirty="0">
                <a:solidFill>
                  <a:srgbClr val="81A83B"/>
                </a:solidFill>
                <a:latin typeface="Brandon Grotesque Black"/>
                <a:cs typeface="Brandon Grotesque Black"/>
              </a:rPr>
              <a:t>Exportador Rumbo al </a:t>
            </a:r>
            <a:r>
              <a:rPr lang="es-ES" sz="2800" dirty="0" err="1">
                <a:solidFill>
                  <a:srgbClr val="81A83B"/>
                </a:solidFill>
                <a:latin typeface="Brandon Grotesque Black"/>
                <a:cs typeface="Brandon Grotesque Black"/>
              </a:rPr>
              <a:t>Bicenentario</a:t>
            </a:r>
            <a:endParaRPr lang="es-ES" sz="2800" dirty="0">
              <a:solidFill>
                <a:srgbClr val="81A83B"/>
              </a:solidFill>
              <a:latin typeface="Brandon Grotesque Black"/>
              <a:cs typeface="Brandon Grotesque Black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00" y="3888578"/>
            <a:ext cx="1885776" cy="905571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936949" y="4868539"/>
            <a:ext cx="207051" cy="273844"/>
          </a:xfrm>
        </p:spPr>
        <p:txBody>
          <a:bodyPr/>
          <a:lstStyle/>
          <a:p>
            <a:fld id="{BA6211FE-830F-AC41-BE49-035257B57ED6}" type="slidenum">
              <a:rPr lang="es-ES" smtClean="0">
                <a:solidFill>
                  <a:schemeClr val="bg1"/>
                </a:solidFill>
                <a:latin typeface="Brandon Grotesque Black" panose="020B0A03020203060202" pitchFamily="34" charset="0"/>
              </a:rPr>
              <a:t>1</a:t>
            </a:fld>
            <a:endParaRPr lang="es-ES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9" name="Marcador de número de diapositiva 6"/>
          <p:cNvSpPr txBox="1">
            <a:spLocks/>
          </p:cNvSpPr>
          <p:nvPr/>
        </p:nvSpPr>
        <p:spPr>
          <a:xfrm>
            <a:off x="8918154" y="4869656"/>
            <a:ext cx="2258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54" y="4076996"/>
            <a:ext cx="1943562" cy="54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9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3234" y="299021"/>
            <a:ext cx="410240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E58F23"/>
                </a:solidFill>
                <a:latin typeface="Brandon Grotesque Black"/>
                <a:cs typeface="Brandon Grotesque Black"/>
              </a:rPr>
              <a:t>III. INNOVACIÓN EN EL</a:t>
            </a:r>
          </a:p>
          <a:p>
            <a:r>
              <a:rPr lang="es-ES" sz="2800" dirty="0">
                <a:solidFill>
                  <a:srgbClr val="E58F23"/>
                </a:solidFill>
                <a:latin typeface="Brandon Grotesque Black"/>
                <a:cs typeface="Brandon Grotesque Black"/>
              </a:rPr>
              <a:t>SECTOR AGRICOLA</a:t>
            </a:r>
          </a:p>
          <a:p>
            <a:r>
              <a:rPr lang="es-ES" sz="2800" dirty="0">
                <a:solidFill>
                  <a:srgbClr val="E58F23"/>
                </a:solidFill>
                <a:latin typeface="Brandon Grotesque Black"/>
                <a:cs typeface="Brandon Grotesque Black"/>
              </a:rPr>
              <a:t>RUMBO AL </a:t>
            </a:r>
          </a:p>
          <a:p>
            <a:r>
              <a:rPr lang="es-ES" sz="2800" dirty="0">
                <a:solidFill>
                  <a:srgbClr val="E58F23"/>
                </a:solidFill>
                <a:latin typeface="Brandon Grotesque Black"/>
                <a:cs typeface="Brandon Grotesque Black"/>
              </a:rPr>
              <a:t>BICENTENARIO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807986" y="4855599"/>
            <a:ext cx="336014" cy="273844"/>
          </a:xfrm>
        </p:spPr>
        <p:txBody>
          <a:bodyPr vert="horz" lIns="91440" tIns="45720" rIns="91440" bIns="45720" rtlCol="0" anchor="ctr"/>
          <a:lstStyle/>
          <a:p>
            <a:fld id="{BA6211FE-830F-AC41-BE49-035257B57ED6}" type="slidenum">
              <a:rPr lang="es-ES">
                <a:solidFill>
                  <a:schemeClr val="bg1"/>
                </a:solidFill>
                <a:latin typeface="Brandon Grotesque Black" panose="020B0A03020203060202" pitchFamily="34" charset="0"/>
              </a:rPr>
              <a:pPr/>
              <a:t>10</a:t>
            </a:fld>
            <a:endParaRPr lang="es-ES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4" name="CuadroTexto 2"/>
          <p:cNvSpPr txBox="1"/>
          <p:nvPr/>
        </p:nvSpPr>
        <p:spPr>
          <a:xfrm>
            <a:off x="7400463" y="4687279"/>
            <a:ext cx="1575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2016  </a:t>
            </a:r>
            <a:r>
              <a:rPr lang="es-ES" sz="900" i="1" dirty="0" err="1">
                <a:solidFill>
                  <a:srgbClr val="FFFFFF"/>
                </a:solidFill>
                <a:latin typeface="Brandon Grotesque Light"/>
                <a:cs typeface="Brandon Grotesque Light"/>
              </a:rPr>
              <a:t>Corporate</a:t>
            </a:r>
            <a:r>
              <a:rPr lang="es-ES" sz="900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 </a:t>
            </a:r>
            <a:r>
              <a:rPr lang="es-ES" sz="900" i="1" dirty="0" err="1">
                <a:solidFill>
                  <a:srgbClr val="FFFFFF"/>
                </a:solidFill>
                <a:latin typeface="Brandon Grotesque Light"/>
                <a:cs typeface="Brandon Grotesque Light"/>
              </a:rPr>
              <a:t>Presentation</a:t>
            </a:r>
            <a:endParaRPr lang="es-ES" sz="900" i="1" dirty="0">
              <a:solidFill>
                <a:srgbClr val="FFFFFF"/>
              </a:solidFill>
              <a:latin typeface="Brandon Grotesque Light"/>
              <a:cs typeface="Brandon Grotesq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01139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42490" y="319839"/>
            <a:ext cx="3943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III. Innovación en el sector agrícola rumbo al bicentenario</a:t>
            </a:r>
          </a:p>
          <a:p>
            <a:r>
              <a:rPr lang="es-ES" sz="2400" b="1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Análisis y Opinión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841283" y="4869656"/>
            <a:ext cx="269913" cy="273844"/>
          </a:xfrm>
        </p:spPr>
        <p:txBody>
          <a:bodyPr vert="horz" lIns="91440" tIns="45720" rIns="91440" bIns="45720" rtlCol="0" anchor="ctr"/>
          <a:lstStyle/>
          <a:p>
            <a:fld id="{BA6211FE-830F-AC41-BE49-035257B57ED6}" type="slidenum">
              <a:rPr lang="es-ES">
                <a:solidFill>
                  <a:srgbClr val="E58F23"/>
                </a:solidFill>
                <a:latin typeface="Brandon Grotesque Black" panose="020B0A03020203060202" pitchFamily="34" charset="0"/>
              </a:rPr>
              <a:pPr/>
              <a:t>11</a:t>
            </a:fld>
            <a:endParaRPr lang="es-ES" dirty="0">
              <a:solidFill>
                <a:srgbClr val="E58F23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20" name="Rectángulo 12"/>
          <p:cNvSpPr/>
          <p:nvPr/>
        </p:nvSpPr>
        <p:spPr>
          <a:xfrm>
            <a:off x="158262" y="2159350"/>
            <a:ext cx="80924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OPORTUNIDAD DE MERCADO A LARGO PLAZO</a:t>
            </a:r>
          </a:p>
          <a:p>
            <a:pPr marL="285750" indent="-285750" algn="just">
              <a:buFontTx/>
              <a:buChar char="-"/>
            </a:pPr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Hay que inscribirse en las tendencias a largo plazo</a:t>
            </a:r>
          </a:p>
          <a:p>
            <a:pPr marL="285750" indent="-285750" algn="just">
              <a:buFontTx/>
              <a:buChar char="-"/>
            </a:pPr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Sector agrícola:</a:t>
            </a:r>
          </a:p>
          <a:p>
            <a:pPr marL="742950" lvl="1" indent="-285750" algn="just">
              <a:buFontTx/>
              <a:buChar char="-"/>
            </a:pPr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Comida saludable </a:t>
            </a:r>
            <a:r>
              <a:rPr lang="mr-IN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–</a:t>
            </a:r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 Origen natural</a:t>
            </a:r>
          </a:p>
          <a:p>
            <a:pPr marL="742950" lvl="1" indent="-285750" algn="just">
              <a:buFontTx/>
              <a:buChar char="-"/>
            </a:pPr>
            <a:r>
              <a:rPr lang="es-ES_tradnl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Superfoods</a:t>
            </a:r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  <a:p>
            <a:pPr marL="742950" lvl="1" indent="-285750" algn="just">
              <a:buFontTx/>
              <a:buChar char="-"/>
            </a:pPr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Valor agregado</a:t>
            </a:r>
          </a:p>
          <a:p>
            <a:pPr marL="285750" indent="-285750" algn="just">
              <a:buFontTx/>
              <a:buChar char="-"/>
            </a:pPr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Población mundial necesitará alimentarse con 10.000.000.000 habitantes</a:t>
            </a:r>
          </a:p>
          <a:p>
            <a:pPr marL="285750" indent="-285750" algn="just">
              <a:buFontTx/>
              <a:buChar char="-"/>
            </a:pPr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Presión sobre agua y tierras disponibles</a:t>
            </a:r>
          </a:p>
          <a:p>
            <a:pPr marL="285750" indent="-285750" algn="just">
              <a:buFontTx/>
              <a:buChar char="-"/>
            </a:pPr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  <a:p>
            <a:pPr marL="742950" lvl="1" indent="-285750" algn="just">
              <a:buFontTx/>
              <a:buChar char="-"/>
            </a:pPr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  <a:p>
            <a:pPr marL="742950" lvl="1" indent="-285750" algn="just">
              <a:buFontTx/>
              <a:buChar char="-"/>
            </a:pPr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  <a:p>
            <a:pPr marL="742950" lvl="1" indent="-285750" algn="just">
              <a:buFontTx/>
              <a:buChar char="-"/>
            </a:pPr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30663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42490" y="319839"/>
            <a:ext cx="3943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III. Innovación en el sector agrícola rumbo al bicentenario</a:t>
            </a:r>
          </a:p>
          <a:p>
            <a:r>
              <a:rPr lang="es-ES" sz="2400" b="1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Análisis y Opinión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841283" y="4869656"/>
            <a:ext cx="269913" cy="273844"/>
          </a:xfrm>
        </p:spPr>
        <p:txBody>
          <a:bodyPr vert="horz" lIns="91440" tIns="45720" rIns="91440" bIns="45720" rtlCol="0" anchor="ctr"/>
          <a:lstStyle/>
          <a:p>
            <a:fld id="{BA6211FE-830F-AC41-BE49-035257B57ED6}" type="slidenum">
              <a:rPr lang="es-ES">
                <a:solidFill>
                  <a:srgbClr val="E58F23"/>
                </a:solidFill>
                <a:latin typeface="Brandon Grotesque Black" panose="020B0A03020203060202" pitchFamily="34" charset="0"/>
              </a:rPr>
              <a:pPr/>
              <a:t>12</a:t>
            </a:fld>
            <a:endParaRPr lang="es-ES" dirty="0">
              <a:solidFill>
                <a:srgbClr val="E58F23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20" name="Rectángulo 12"/>
          <p:cNvSpPr/>
          <p:nvPr/>
        </p:nvSpPr>
        <p:spPr>
          <a:xfrm>
            <a:off x="158262" y="2159350"/>
            <a:ext cx="8092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GENTE</a:t>
            </a:r>
          </a:p>
          <a:p>
            <a:pPr marL="285750" indent="-285750" algn="just">
              <a:buFontTx/>
              <a:buChar char="-"/>
            </a:pPr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Cualquier proyecto innovador necesitará ser llevado por un equipo con mente innovadora</a:t>
            </a:r>
          </a:p>
          <a:p>
            <a:pPr marL="285750" indent="-285750" algn="just">
              <a:buFontTx/>
              <a:buChar char="-"/>
            </a:pPr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Necesidad de profesionales capaces</a:t>
            </a:r>
          </a:p>
          <a:p>
            <a:pPr marL="285750" indent="-285750" algn="just">
              <a:buFontTx/>
              <a:buChar char="-"/>
            </a:pPr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Búsqueda de emprendedores  </a:t>
            </a:r>
          </a:p>
          <a:p>
            <a:pPr marL="742950" lvl="1" indent="-285750" algn="just">
              <a:buFontTx/>
              <a:buChar char="-"/>
            </a:pPr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  <a:p>
            <a:pPr marL="742950" lvl="1" indent="-285750" algn="just">
              <a:buFontTx/>
              <a:buChar char="-"/>
            </a:pPr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  <a:p>
            <a:pPr marL="742950" lvl="1" indent="-285750" algn="just">
              <a:buFontTx/>
              <a:buChar char="-"/>
            </a:pPr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51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42490" y="319839"/>
            <a:ext cx="3943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III. Innovación en el sector agrícola rumbo al bicentenario</a:t>
            </a:r>
          </a:p>
          <a:p>
            <a:r>
              <a:rPr lang="es-ES" sz="2400" b="1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Análisis y Opinión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841283" y="4869656"/>
            <a:ext cx="269913" cy="273844"/>
          </a:xfrm>
        </p:spPr>
        <p:txBody>
          <a:bodyPr vert="horz" lIns="91440" tIns="45720" rIns="91440" bIns="45720" rtlCol="0" anchor="ctr"/>
          <a:lstStyle/>
          <a:p>
            <a:fld id="{BA6211FE-830F-AC41-BE49-035257B57ED6}" type="slidenum">
              <a:rPr lang="es-ES">
                <a:solidFill>
                  <a:srgbClr val="E58F23"/>
                </a:solidFill>
                <a:latin typeface="Brandon Grotesque Black" panose="020B0A03020203060202" pitchFamily="34" charset="0"/>
              </a:rPr>
              <a:pPr/>
              <a:t>13</a:t>
            </a:fld>
            <a:endParaRPr lang="es-ES" dirty="0">
              <a:solidFill>
                <a:srgbClr val="E58F23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20" name="Rectángulo 12"/>
          <p:cNvSpPr/>
          <p:nvPr/>
        </p:nvSpPr>
        <p:spPr>
          <a:xfrm>
            <a:off x="158262" y="2159350"/>
            <a:ext cx="80924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FINANCIAMIENTO</a:t>
            </a:r>
          </a:p>
          <a:p>
            <a:pPr marL="285750" indent="-285750" algn="just">
              <a:buFontTx/>
              <a:buChar char="-"/>
            </a:pPr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Poder pasar por prueba y error</a:t>
            </a:r>
          </a:p>
          <a:p>
            <a:pPr marL="285750" indent="-285750" algn="just">
              <a:buFontTx/>
              <a:buChar char="-"/>
            </a:pPr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Necesidad alta de </a:t>
            </a:r>
            <a:r>
              <a:rPr lang="es-ES_tradnl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equity</a:t>
            </a:r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, apertura a mercados de capital</a:t>
            </a:r>
          </a:p>
          <a:p>
            <a:pPr marL="285750" indent="-285750" algn="just">
              <a:buFontTx/>
              <a:buChar char="-"/>
            </a:pPr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Acceso a capital de trabajo</a:t>
            </a:r>
          </a:p>
          <a:p>
            <a:pPr marL="742950" lvl="1" indent="-285750" algn="just">
              <a:buFontTx/>
              <a:buChar char="-"/>
            </a:pPr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  <a:p>
            <a:pPr marL="742950" lvl="1" indent="-285750" algn="just">
              <a:buFontTx/>
              <a:buChar char="-"/>
            </a:pPr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5643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42490" y="319839"/>
            <a:ext cx="3943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III. Innovación en el sector agrícola rumbo al bicentenario</a:t>
            </a:r>
          </a:p>
          <a:p>
            <a:r>
              <a:rPr lang="es-ES" sz="2400" b="1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Análisis y Opinión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841283" y="4869656"/>
            <a:ext cx="269913" cy="273844"/>
          </a:xfrm>
        </p:spPr>
        <p:txBody>
          <a:bodyPr vert="horz" lIns="91440" tIns="45720" rIns="91440" bIns="45720" rtlCol="0" anchor="ctr"/>
          <a:lstStyle/>
          <a:p>
            <a:fld id="{BA6211FE-830F-AC41-BE49-035257B57ED6}" type="slidenum">
              <a:rPr lang="es-ES">
                <a:solidFill>
                  <a:srgbClr val="E58F23"/>
                </a:solidFill>
                <a:latin typeface="Brandon Grotesque Black" panose="020B0A03020203060202" pitchFamily="34" charset="0"/>
              </a:rPr>
              <a:pPr/>
              <a:t>14</a:t>
            </a:fld>
            <a:endParaRPr lang="es-ES" dirty="0">
              <a:solidFill>
                <a:srgbClr val="E58F23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20" name="Rectángulo 12"/>
          <p:cNvSpPr/>
          <p:nvPr/>
        </p:nvSpPr>
        <p:spPr>
          <a:xfrm>
            <a:off x="158262" y="2159350"/>
            <a:ext cx="8092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INNOVACIÓN </a:t>
            </a:r>
            <a:r>
              <a:rPr lang="mr-IN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–</a:t>
            </a:r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 NUEVAS TECNOLOGÍAS</a:t>
            </a:r>
          </a:p>
          <a:p>
            <a:pPr marL="285750" indent="-285750" algn="just">
              <a:buFontTx/>
              <a:buChar char="-"/>
            </a:pPr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Clima peruano permite infinidad de posibilidades</a:t>
            </a:r>
          </a:p>
          <a:p>
            <a:pPr marL="285750" indent="-285750" algn="just">
              <a:buFontTx/>
              <a:buChar char="-"/>
            </a:pPr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Disponibilidad de tierras/agua</a:t>
            </a:r>
          </a:p>
          <a:p>
            <a:pPr marL="285750" indent="-285750" algn="just">
              <a:buFontTx/>
              <a:buChar char="-"/>
            </a:pPr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Zonas poco descubiertas (selva, sierra,</a:t>
            </a:r>
            <a:r>
              <a:rPr lang="mr-IN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…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)</a:t>
            </a:r>
          </a:p>
          <a:p>
            <a:pPr marL="285750" indent="-285750" algn="just">
              <a:buFontTx/>
              <a:buChar char="-"/>
            </a:pPr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  <a:p>
            <a:pPr marL="285750" indent="-285750" algn="just">
              <a:buFontTx/>
              <a:buChar char="-"/>
            </a:pPr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  <a:p>
            <a:pPr marL="285750" indent="-285750" algn="just">
              <a:buFontTx/>
              <a:buChar char="-"/>
            </a:pPr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  <a:p>
            <a:pPr marL="742950" lvl="1" indent="-285750" algn="just">
              <a:buFontTx/>
              <a:buChar char="-"/>
            </a:pPr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</p:txBody>
      </p:sp>
    </p:spTree>
    <p:extLst>
      <p:ext uri="{BB962C8B-B14F-4D97-AF65-F5344CB8AC3E}">
        <p14:creationId xmlns:p14="http://schemas.microsoft.com/office/powerpoint/2010/main" val="81354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73473" y="169578"/>
            <a:ext cx="4274104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i="1" dirty="0">
                <a:solidFill>
                  <a:srgbClr val="E58F23"/>
                </a:solidFill>
                <a:latin typeface="Brandon Grotesque Light"/>
                <a:cs typeface="Brandon Grotesque Light"/>
              </a:rPr>
              <a:t>III. Innovación en el sector Agrícola rumbo al Bicentenario - Recomendaciones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92877" y="899674"/>
            <a:ext cx="4726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Profundizar oportunidades de productos de </a:t>
            </a:r>
            <a:r>
              <a:rPr lang="es-ES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las próximas décadas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</p:txBody>
      </p:sp>
      <p:sp>
        <p:nvSpPr>
          <p:cNvPr id="7" name="CuadroTexto 2"/>
          <p:cNvSpPr txBox="1"/>
          <p:nvPr/>
        </p:nvSpPr>
        <p:spPr>
          <a:xfrm>
            <a:off x="7400463" y="4687279"/>
            <a:ext cx="1575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2016  </a:t>
            </a:r>
            <a:r>
              <a:rPr lang="es-ES" sz="900" i="1" dirty="0" err="1">
                <a:solidFill>
                  <a:srgbClr val="FFFFFF"/>
                </a:solidFill>
                <a:latin typeface="Brandon Grotesque Light"/>
                <a:cs typeface="Brandon Grotesque Light"/>
              </a:rPr>
              <a:t>Corporate</a:t>
            </a:r>
            <a:r>
              <a:rPr lang="es-ES" sz="900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 </a:t>
            </a:r>
            <a:r>
              <a:rPr lang="es-ES" sz="900" i="1" dirty="0" err="1">
                <a:solidFill>
                  <a:srgbClr val="FFFFFF"/>
                </a:solidFill>
                <a:latin typeface="Brandon Grotesque Light"/>
                <a:cs typeface="Brandon Grotesque Light"/>
              </a:rPr>
              <a:t>Presentation</a:t>
            </a:r>
            <a:endParaRPr lang="es-ES" sz="900" i="1" dirty="0">
              <a:solidFill>
                <a:srgbClr val="FFFFFF"/>
              </a:solidFill>
              <a:latin typeface="Brandon Grotesque Light"/>
              <a:cs typeface="Brandon Grotesque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7561" y="864506"/>
            <a:ext cx="580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E58F23"/>
                </a:solidFill>
                <a:latin typeface="Brandon Grotesque Black" panose="020B0A03020203060202" pitchFamily="34" charset="0"/>
                <a:cs typeface="Brandon Grotesque Medium"/>
              </a:rPr>
              <a:t>1.</a:t>
            </a:r>
            <a:endParaRPr lang="es-PE" sz="4400" dirty="0">
              <a:latin typeface="Brandon Grotesque Black" panose="020B0A03020203060202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17562" y="1661264"/>
            <a:ext cx="697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E58F23"/>
                </a:solidFill>
                <a:latin typeface="Brandon Grotesque Black" panose="020B0A03020203060202" pitchFamily="34" charset="0"/>
                <a:cs typeface="Brandon Grotesque Medium"/>
              </a:rPr>
              <a:t>2.</a:t>
            </a:r>
            <a:endParaRPr lang="es-PE" sz="4400" dirty="0">
              <a:latin typeface="Brandon Grotesque Black" panose="020B0A03020203060202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17562" y="2430000"/>
            <a:ext cx="697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E58F23"/>
                </a:solidFill>
                <a:latin typeface="Brandon Grotesque Black" panose="020B0A03020203060202" pitchFamily="34" charset="0"/>
                <a:cs typeface="Brandon Grotesque Medium"/>
              </a:rPr>
              <a:t>3.</a:t>
            </a:r>
            <a:endParaRPr lang="es-PE" sz="4400" dirty="0">
              <a:latin typeface="Brandon Grotesque Black" panose="020B0A03020203060202" pitchFamily="34" charset="0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86800" y="4869656"/>
            <a:ext cx="446182" cy="273844"/>
          </a:xfrm>
        </p:spPr>
        <p:txBody>
          <a:bodyPr vert="horz" lIns="91440" tIns="45720" rIns="91440" bIns="45720" rtlCol="0" anchor="ctr"/>
          <a:lstStyle/>
          <a:p>
            <a:fld id="{BA6211FE-830F-AC41-BE49-035257B57ED6}" type="slidenum">
              <a:rPr lang="es-ES">
                <a:solidFill>
                  <a:schemeClr val="bg1"/>
                </a:solidFill>
                <a:latin typeface="Brandon Grotesque Black" panose="020B0A03020203060202" pitchFamily="34" charset="0"/>
              </a:rPr>
              <a:pPr/>
              <a:t>15</a:t>
            </a:fld>
            <a:endParaRPr lang="es-ES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16" name="Rectángulo 12"/>
          <p:cNvSpPr/>
          <p:nvPr/>
        </p:nvSpPr>
        <p:spPr>
          <a:xfrm>
            <a:off x="592877" y="1664837"/>
            <a:ext cx="4726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Soporte de Gobierno para proyecto de tierras/</a:t>
            </a: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Agua/irrigación/nuevas zonas de cultivo</a:t>
            </a:r>
          </a:p>
        </p:txBody>
      </p:sp>
      <p:sp>
        <p:nvSpPr>
          <p:cNvPr id="17" name="Rectángulo 12"/>
          <p:cNvSpPr/>
          <p:nvPr/>
        </p:nvSpPr>
        <p:spPr>
          <a:xfrm>
            <a:off x="592877" y="2458022"/>
            <a:ext cx="4726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Promocionar mas aún la educación/</a:t>
            </a: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universidades</a:t>
            </a:r>
          </a:p>
        </p:txBody>
      </p:sp>
      <p:sp>
        <p:nvSpPr>
          <p:cNvPr id="18" name="CuadroTexto 14"/>
          <p:cNvSpPr txBox="1"/>
          <p:nvPr/>
        </p:nvSpPr>
        <p:spPr>
          <a:xfrm>
            <a:off x="117562" y="3247685"/>
            <a:ext cx="697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E58F23"/>
                </a:solidFill>
                <a:latin typeface="Brandon Grotesque Black" panose="020B0A03020203060202" pitchFamily="34" charset="0"/>
                <a:cs typeface="Brandon Grotesque Medium"/>
              </a:rPr>
              <a:t>4.</a:t>
            </a:r>
            <a:endParaRPr lang="es-PE" sz="4400" dirty="0">
              <a:latin typeface="Brandon Grotesque Black" panose="020B0A03020203060202" pitchFamily="34" charset="0"/>
            </a:endParaRPr>
          </a:p>
        </p:txBody>
      </p:sp>
      <p:sp>
        <p:nvSpPr>
          <p:cNvPr id="19" name="Rectángulo 12"/>
          <p:cNvSpPr/>
          <p:nvPr/>
        </p:nvSpPr>
        <p:spPr>
          <a:xfrm>
            <a:off x="647064" y="3264773"/>
            <a:ext cx="4726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Abrir mercados financieros, generar</a:t>
            </a: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precedentes</a:t>
            </a:r>
          </a:p>
        </p:txBody>
      </p:sp>
    </p:spTree>
    <p:extLst>
      <p:ext uri="{BB962C8B-B14F-4D97-AF65-F5344CB8AC3E}">
        <p14:creationId xmlns:p14="http://schemas.microsoft.com/office/powerpoint/2010/main" val="320228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8134" y="4613756"/>
            <a:ext cx="345929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sz="2400" dirty="0">
                <a:solidFill>
                  <a:srgbClr val="E58F23"/>
                </a:solidFill>
                <a:latin typeface="Brandon Grotesque Black"/>
                <a:cs typeface="Brandon Grotesque Black"/>
              </a:rPr>
              <a:t>INSPIRE THE PLANET!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785952" y="4864632"/>
            <a:ext cx="358048" cy="273844"/>
          </a:xfrm>
        </p:spPr>
        <p:txBody>
          <a:bodyPr vert="horz" lIns="91440" tIns="45720" rIns="91440" bIns="45720" rtlCol="0" anchor="ctr"/>
          <a:lstStyle/>
          <a:p>
            <a:fld id="{BA6211FE-830F-AC41-BE49-035257B57ED6}" type="slidenum">
              <a:rPr lang="es-ES">
                <a:solidFill>
                  <a:schemeClr val="bg1"/>
                </a:solidFill>
                <a:latin typeface="Brandon Grotesque Black" panose="020B0A03020203060202" pitchFamily="34" charset="0"/>
              </a:rPr>
              <a:pPr/>
              <a:t>16</a:t>
            </a:fld>
            <a:endParaRPr lang="es-ES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4" name="CuadroTexto 2"/>
          <p:cNvSpPr txBox="1"/>
          <p:nvPr/>
        </p:nvSpPr>
        <p:spPr>
          <a:xfrm>
            <a:off x="7400463" y="4687279"/>
            <a:ext cx="1575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2016  </a:t>
            </a:r>
            <a:r>
              <a:rPr lang="es-ES" sz="900" i="1" dirty="0" err="1">
                <a:solidFill>
                  <a:srgbClr val="FFFFFF"/>
                </a:solidFill>
                <a:latin typeface="Brandon Grotesque Light"/>
                <a:cs typeface="Brandon Grotesque Light"/>
              </a:rPr>
              <a:t>Corporate</a:t>
            </a:r>
            <a:r>
              <a:rPr lang="es-ES" sz="900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 </a:t>
            </a:r>
            <a:r>
              <a:rPr lang="es-ES" sz="900" i="1" dirty="0" err="1">
                <a:solidFill>
                  <a:srgbClr val="FFFFFF"/>
                </a:solidFill>
                <a:latin typeface="Brandon Grotesque Light"/>
                <a:cs typeface="Brandon Grotesque Light"/>
              </a:rPr>
              <a:t>Presentation</a:t>
            </a:r>
            <a:endParaRPr lang="es-ES" sz="900" i="1" dirty="0">
              <a:solidFill>
                <a:srgbClr val="FFFFFF"/>
              </a:solidFill>
              <a:latin typeface="Brandon Grotesque Light"/>
              <a:cs typeface="Brandon Grotesque Light"/>
            </a:endParaRPr>
          </a:p>
        </p:txBody>
      </p:sp>
      <p:sp>
        <p:nvSpPr>
          <p:cNvPr id="5" name="Rectángulo 5"/>
          <p:cNvSpPr/>
          <p:nvPr/>
        </p:nvSpPr>
        <p:spPr>
          <a:xfrm>
            <a:off x="1005840" y="2480156"/>
            <a:ext cx="3459298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sz="3600" i="1">
                <a:solidFill>
                  <a:srgbClr val="81A83F"/>
                </a:solidFill>
                <a:latin typeface="Brandon Grotesque Black"/>
                <a:cs typeface="Brandon Grotesque Black"/>
              </a:rPr>
              <a:t>GRACIAS</a:t>
            </a:r>
            <a:endParaRPr lang="es-ES" sz="3600" i="1" dirty="0">
              <a:solidFill>
                <a:srgbClr val="81A83F"/>
              </a:solidFill>
              <a:latin typeface="Brandon Grotesque Black"/>
              <a:cs typeface="Brandon Grotesque Black"/>
            </a:endParaRPr>
          </a:p>
        </p:txBody>
      </p:sp>
    </p:spTree>
    <p:extLst>
      <p:ext uri="{BB962C8B-B14F-4D97-AF65-F5344CB8AC3E}">
        <p14:creationId xmlns:p14="http://schemas.microsoft.com/office/powerpoint/2010/main" val="381727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0"/>
            <a:ext cx="9144000" cy="514099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043102" y="1732463"/>
            <a:ext cx="43007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I. Introducción</a:t>
            </a:r>
          </a:p>
          <a:p>
            <a:r>
              <a:rPr lang="es-ES" sz="2400" b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II. Caso: Stevia </a:t>
            </a:r>
            <a:r>
              <a:rPr lang="es-ES" sz="2400" b="1" dirty="0" err="1">
                <a:solidFill>
                  <a:srgbClr val="FFFFFF"/>
                </a:solidFill>
                <a:latin typeface="Brandon Grotesque Light"/>
                <a:cs typeface="Brandon Grotesque Light"/>
              </a:rPr>
              <a:t>One</a:t>
            </a:r>
            <a:endParaRPr lang="es-ES" sz="2400" b="1" dirty="0">
              <a:solidFill>
                <a:srgbClr val="FFFFFF"/>
              </a:solidFill>
              <a:latin typeface="Brandon Grotesque Light"/>
              <a:cs typeface="Brandon Grotesque Light"/>
            </a:endParaRPr>
          </a:p>
          <a:p>
            <a:r>
              <a:rPr lang="es-ES" sz="2400" b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III. Innovación en el Sector Agro-exportador</a:t>
            </a:r>
          </a:p>
          <a:p>
            <a:endParaRPr lang="es-ES" sz="2400" b="1" dirty="0">
              <a:solidFill>
                <a:srgbClr val="FFFFFF"/>
              </a:solidFill>
              <a:latin typeface="Brandon Grotesque Light"/>
              <a:cs typeface="Brandon Grotesque Light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918154" y="4869656"/>
            <a:ext cx="225846" cy="273844"/>
          </a:xfrm>
        </p:spPr>
        <p:txBody>
          <a:bodyPr vert="horz" lIns="91440" tIns="45720" rIns="91440" bIns="45720" rtlCol="0" anchor="ctr"/>
          <a:lstStyle/>
          <a:p>
            <a:fld id="{BA6211FE-830F-AC41-BE49-035257B57ED6}" type="slidenum">
              <a:rPr lang="es-ES">
                <a:solidFill>
                  <a:schemeClr val="bg1"/>
                </a:solidFill>
                <a:latin typeface="Brandon Grotesque Black" panose="020B0A03020203060202" pitchFamily="34" charset="0"/>
              </a:rPr>
              <a:pPr/>
              <a:t>2</a:t>
            </a:fld>
            <a:endParaRPr lang="es-ES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8" name="CuadroTexto 2"/>
          <p:cNvSpPr txBox="1"/>
          <p:nvPr/>
        </p:nvSpPr>
        <p:spPr>
          <a:xfrm>
            <a:off x="7400463" y="4687279"/>
            <a:ext cx="1575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2016  </a:t>
            </a:r>
            <a:r>
              <a:rPr lang="es-ES" sz="900" i="1" dirty="0" err="1">
                <a:solidFill>
                  <a:srgbClr val="FFFFFF"/>
                </a:solidFill>
                <a:latin typeface="Brandon Grotesque Light"/>
                <a:cs typeface="Brandon Grotesque Light"/>
              </a:rPr>
              <a:t>Corporate</a:t>
            </a:r>
            <a:r>
              <a:rPr lang="es-ES" sz="900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 </a:t>
            </a:r>
            <a:r>
              <a:rPr lang="es-ES" sz="900" i="1" dirty="0" err="1">
                <a:solidFill>
                  <a:srgbClr val="FFFFFF"/>
                </a:solidFill>
                <a:latin typeface="Brandon Grotesque Light"/>
                <a:cs typeface="Brandon Grotesque Light"/>
              </a:rPr>
              <a:t>Presentation</a:t>
            </a:r>
            <a:endParaRPr lang="es-ES" sz="900" i="1" dirty="0">
              <a:solidFill>
                <a:srgbClr val="FFFFFF"/>
              </a:solidFill>
              <a:latin typeface="Brandon Grotesque Light"/>
              <a:cs typeface="Brandon Grotesq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54405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2"/>
          <p:cNvSpPr txBox="1"/>
          <p:nvPr/>
        </p:nvSpPr>
        <p:spPr>
          <a:xfrm>
            <a:off x="7400463" y="4687279"/>
            <a:ext cx="1575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2016  </a:t>
            </a:r>
            <a:r>
              <a:rPr lang="es-ES" sz="900" i="1" dirty="0" err="1">
                <a:solidFill>
                  <a:srgbClr val="FFFFFF"/>
                </a:solidFill>
                <a:latin typeface="Brandon Grotesque Light"/>
                <a:cs typeface="Brandon Grotesque Light"/>
              </a:rPr>
              <a:t>Corporate</a:t>
            </a:r>
            <a:r>
              <a:rPr lang="es-ES" sz="900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 </a:t>
            </a:r>
            <a:r>
              <a:rPr lang="es-ES" sz="900" i="1" dirty="0" err="1">
                <a:solidFill>
                  <a:srgbClr val="FFFFFF"/>
                </a:solidFill>
                <a:latin typeface="Brandon Grotesque Light"/>
                <a:cs typeface="Brandon Grotesque Light"/>
              </a:rPr>
              <a:t>Presentation</a:t>
            </a:r>
            <a:endParaRPr lang="es-ES" sz="900" i="1" dirty="0">
              <a:solidFill>
                <a:srgbClr val="FFFFFF"/>
              </a:solidFill>
              <a:latin typeface="Brandon Grotesque Light"/>
              <a:cs typeface="Brandon Grotesque Ligh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46519" y="1658112"/>
            <a:ext cx="430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E58F23"/>
                </a:solidFill>
                <a:latin typeface="Brandon Grotesque Black"/>
                <a:cs typeface="Brandon Grotesque Black"/>
              </a:rPr>
              <a:t>I. INTRODUCCIÓN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824758" y="4869656"/>
            <a:ext cx="302964" cy="273844"/>
          </a:xfrm>
        </p:spPr>
        <p:txBody>
          <a:bodyPr vert="horz" lIns="91440" tIns="45720" rIns="91440" bIns="45720" rtlCol="0" anchor="ctr"/>
          <a:lstStyle/>
          <a:p>
            <a:fld id="{BA6211FE-830F-AC41-BE49-035257B57ED6}" type="slidenum">
              <a:rPr lang="es-ES">
                <a:solidFill>
                  <a:srgbClr val="E58F23"/>
                </a:solidFill>
                <a:latin typeface="Brandon Grotesque Black" panose="020B0A03020203060202" pitchFamily="34" charset="0"/>
              </a:rPr>
              <a:pPr/>
              <a:t>3</a:t>
            </a:fld>
            <a:endParaRPr lang="es-ES">
              <a:solidFill>
                <a:srgbClr val="E58F23"/>
              </a:solidFill>
              <a:latin typeface="Brandon Grotesque Black" panose="020B0A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2"/>
          <p:cNvSpPr/>
          <p:nvPr/>
        </p:nvSpPr>
        <p:spPr>
          <a:xfrm>
            <a:off x="220270" y="782331"/>
            <a:ext cx="66201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Mi trabajo en agricultura empieza en el 2003, después de un viaje de mochilero en Latinoamérica</a:t>
            </a:r>
          </a:p>
          <a:p>
            <a:pPr marL="285750" indent="-285750" algn="just">
              <a:buFontTx/>
              <a:buChar char="-"/>
            </a:pP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Agricultura es el número 1 empleador en el mundo, el mayor consumidor de agua y produce el insumo mas importante para la humanidad, la comida. Ahí se jugarán los importantes desafíos del siglo XXI</a:t>
            </a:r>
          </a:p>
          <a:p>
            <a:pPr marL="285750" indent="-285750" algn="just">
              <a:buFontTx/>
              <a:buChar char="-"/>
            </a:pP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La pregunta era: ¿cómo desarrollar proyectos de alto impacto social y ambiental en agricultura con un crecimiento importante y rentabilidad para sostenerlo</a:t>
            </a:r>
          </a:p>
          <a:p>
            <a:pPr marL="285750" indent="-285750" algn="just">
              <a:buFontTx/>
              <a:buChar char="-"/>
            </a:pP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4 Elementos surgieron:</a:t>
            </a:r>
          </a:p>
          <a:p>
            <a:pPr marL="742950" lvl="1" indent="-285750" algn="just">
              <a:buFontTx/>
              <a:buChar char="-"/>
            </a:pP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Oportunidad de Mercado a largo plazo</a:t>
            </a:r>
          </a:p>
          <a:p>
            <a:pPr marL="742950" lvl="1" indent="-285750" algn="just">
              <a:buFontTx/>
              <a:buChar char="-"/>
            </a:pP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Gente</a:t>
            </a:r>
          </a:p>
          <a:p>
            <a:pPr marL="742950" lvl="1" indent="-285750" algn="just">
              <a:buFontTx/>
              <a:buChar char="-"/>
            </a:pP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Financiamiento </a:t>
            </a:r>
          </a:p>
          <a:p>
            <a:pPr marL="742950" lvl="1" indent="-285750" algn="just">
              <a:buFontTx/>
              <a:buChar char="-"/>
            </a:pP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Innovación </a:t>
            </a:r>
            <a:r>
              <a:rPr lang="mr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–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 Nuevas tecnologías </a:t>
            </a:r>
          </a:p>
          <a:p>
            <a:pPr marL="285750" indent="-285750" algn="just">
              <a:buFontTx/>
              <a:buChar char="-"/>
            </a:pP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  <a:p>
            <a:pPr marL="285750" indent="-285750" algn="just">
              <a:buFontTx/>
              <a:buChar char="-"/>
            </a:pP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</p:txBody>
      </p:sp>
      <p:sp>
        <p:nvSpPr>
          <p:cNvPr id="6" name="Rectángulo 14"/>
          <p:cNvSpPr/>
          <p:nvPr/>
        </p:nvSpPr>
        <p:spPr>
          <a:xfrm>
            <a:off x="545586" y="292474"/>
            <a:ext cx="27941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i="1" dirty="0">
                <a:solidFill>
                  <a:srgbClr val="E58F23"/>
                </a:solidFill>
                <a:latin typeface="Brandon Grotesque Light"/>
                <a:cs typeface="Brandon Grotesque Light"/>
              </a:rPr>
              <a:t>I. Introducción</a:t>
            </a:r>
          </a:p>
        </p:txBody>
      </p:sp>
      <p:sp>
        <p:nvSpPr>
          <p:cNvPr id="12" name="CuadroTexto 2"/>
          <p:cNvSpPr txBox="1"/>
          <p:nvPr/>
        </p:nvSpPr>
        <p:spPr>
          <a:xfrm>
            <a:off x="7400463" y="4687279"/>
            <a:ext cx="1575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2016  </a:t>
            </a:r>
            <a:r>
              <a:rPr lang="es-ES" sz="900" i="1" dirty="0" err="1">
                <a:solidFill>
                  <a:srgbClr val="FFFFFF"/>
                </a:solidFill>
                <a:latin typeface="Brandon Grotesque Light"/>
                <a:cs typeface="Brandon Grotesque Light"/>
              </a:rPr>
              <a:t>Corporate</a:t>
            </a:r>
            <a:r>
              <a:rPr lang="es-ES" sz="900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 </a:t>
            </a:r>
            <a:r>
              <a:rPr lang="es-ES" sz="900" i="1" dirty="0" err="1">
                <a:solidFill>
                  <a:srgbClr val="FFFFFF"/>
                </a:solidFill>
                <a:latin typeface="Brandon Grotesque Light"/>
                <a:cs typeface="Brandon Grotesque Light"/>
              </a:rPr>
              <a:t>Presentation</a:t>
            </a:r>
            <a:endParaRPr lang="es-ES" sz="900" i="1" dirty="0">
              <a:solidFill>
                <a:srgbClr val="FFFFFF"/>
              </a:solidFill>
              <a:latin typeface="Brandon Grotesque Light"/>
              <a:cs typeface="Brandon Grotesque Light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841283" y="4869656"/>
            <a:ext cx="269913" cy="273844"/>
          </a:xfrm>
        </p:spPr>
        <p:txBody>
          <a:bodyPr vert="horz" lIns="91440" tIns="45720" rIns="91440" bIns="45720" rtlCol="0" anchor="ctr"/>
          <a:lstStyle/>
          <a:p>
            <a:fld id="{BA6211FE-830F-AC41-BE49-035257B57ED6}" type="slidenum">
              <a:rPr lang="es-ES">
                <a:solidFill>
                  <a:schemeClr val="bg1"/>
                </a:solidFill>
                <a:latin typeface="Brandon Grotesque Black" panose="020B0A03020203060202" pitchFamily="34" charset="0"/>
              </a:rPr>
              <a:pPr/>
              <a:t>4</a:t>
            </a:fld>
            <a:endParaRPr lang="es-ES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39" y="4570655"/>
            <a:ext cx="1499577" cy="4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0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8"/>
          <p:cNvSpPr txBox="1"/>
          <p:nvPr/>
        </p:nvSpPr>
        <p:spPr>
          <a:xfrm>
            <a:off x="6196253" y="1223917"/>
            <a:ext cx="1428393" cy="1332000"/>
          </a:xfrm>
          <a:prstGeom prst="rect">
            <a:avLst/>
          </a:prstGeom>
          <a:solidFill>
            <a:srgbClr val="E58F23"/>
          </a:solidFill>
        </p:spPr>
        <p:txBody>
          <a:bodyPr vert="horz" lIns="91440" tIns="72000" rIns="91440" bIns="45720" rtlCol="0" anchor="t">
            <a:noAutofit/>
          </a:bodyPr>
          <a:lstStyle>
            <a:defPPr>
              <a:defRPr lang="nl-BE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00668A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668A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668A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668A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>
              <a:lnSpc>
                <a:spcPct val="50000"/>
              </a:lnSpc>
              <a:spcBef>
                <a:spcPts val="600"/>
              </a:spcBef>
            </a:pPr>
            <a:endParaRPr lang="en-US" sz="1050" dirty="0">
              <a:solidFill>
                <a:srgbClr val="F8F8D8"/>
              </a:solidFill>
            </a:endParaRPr>
          </a:p>
        </p:txBody>
      </p:sp>
      <p:sp>
        <p:nvSpPr>
          <p:cNvPr id="7" name="Tijdelijke aanduiding voor datum 2"/>
          <p:cNvSpPr>
            <a:spLocks noGrp="1"/>
          </p:cNvSpPr>
          <p:nvPr>
            <p:ph type="dt" sz="half" idx="2"/>
          </p:nvPr>
        </p:nvSpPr>
        <p:spPr>
          <a:xfrm>
            <a:off x="6197226" y="6326989"/>
            <a:ext cx="2133600" cy="275115"/>
          </a:xfrm>
        </p:spPr>
        <p:txBody>
          <a:bodyPr/>
          <a:lstStyle/>
          <a:p>
            <a:r>
              <a:rPr lang="en-US"/>
              <a:t>Gent, January 2014</a:t>
            </a:r>
            <a:endParaRPr lang="en-US" dirty="0"/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6782291" y="6484256"/>
            <a:ext cx="2133600" cy="365125"/>
          </a:xfrm>
        </p:spPr>
        <p:txBody>
          <a:bodyPr/>
          <a:lstStyle/>
          <a:p>
            <a:fld id="{0E8EB108-773F-4F27-813C-9BC3059A5FC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197226" y="6489341"/>
            <a:ext cx="2250250" cy="343984"/>
          </a:xfrm>
        </p:spPr>
        <p:txBody>
          <a:bodyPr/>
          <a:lstStyle/>
          <a:p>
            <a:r>
              <a:rPr lang="en-US"/>
              <a:t>Durabilis Presentation</a:t>
            </a:r>
            <a:endParaRPr lang="en-US" dirty="0"/>
          </a:p>
        </p:txBody>
      </p:sp>
      <p:pic>
        <p:nvPicPr>
          <p:cNvPr id="11" name="Afbeelding 49" descr="map of worl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12" y="1148631"/>
            <a:ext cx="6408713" cy="3917991"/>
          </a:xfrm>
          <a:prstGeom prst="rect">
            <a:avLst/>
          </a:prstGeom>
        </p:spPr>
      </p:pic>
      <p:sp>
        <p:nvSpPr>
          <p:cNvPr id="12" name="TextBox 28"/>
          <p:cNvSpPr txBox="1"/>
          <p:nvPr/>
        </p:nvSpPr>
        <p:spPr>
          <a:xfrm>
            <a:off x="4609648" y="1223807"/>
            <a:ext cx="1586604" cy="1332000"/>
          </a:xfrm>
          <a:prstGeom prst="rect">
            <a:avLst/>
          </a:prstGeom>
          <a:solidFill>
            <a:srgbClr val="E58F23"/>
          </a:solidFill>
        </p:spPr>
        <p:txBody>
          <a:bodyPr vert="horz" lIns="91440" tIns="144000" rIns="91440" bIns="45720" rtlCol="0" anchor="t">
            <a:noAutofit/>
          </a:bodyPr>
          <a:lstStyle>
            <a:defPPr>
              <a:defRPr lang="nl-BE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00668A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668A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668A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668A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>
              <a:lnSpc>
                <a:spcPct val="50000"/>
              </a:lnSpc>
              <a:spcBef>
                <a:spcPts val="600"/>
              </a:spcBef>
            </a:pPr>
            <a:r>
              <a:rPr lang="en-US" sz="2800" dirty="0"/>
              <a:t>Fair-Fruit</a:t>
            </a:r>
          </a:p>
          <a:p>
            <a:pPr algn="l">
              <a:lnSpc>
                <a:spcPct val="50000"/>
              </a:lnSpc>
              <a:spcBef>
                <a:spcPts val="600"/>
              </a:spcBef>
            </a:pPr>
            <a:endParaRPr lang="en-US" sz="1600" dirty="0"/>
          </a:p>
          <a:p>
            <a:pPr algn="l">
              <a:spcBef>
                <a:spcPts val="600"/>
              </a:spcBef>
            </a:pPr>
            <a:r>
              <a:rPr lang="en-US" sz="1050" dirty="0" err="1"/>
              <a:t>Exportación</a:t>
            </a:r>
            <a:r>
              <a:rPr lang="en-US" sz="1050" dirty="0"/>
              <a:t> de F&amp;V</a:t>
            </a:r>
          </a:p>
          <a:p>
            <a:pPr algn="l">
              <a:spcBef>
                <a:spcPts val="600"/>
              </a:spcBef>
            </a:pPr>
            <a:r>
              <a:rPr lang="en-US" sz="1050" dirty="0"/>
              <a:t>A </a:t>
            </a:r>
            <a:r>
              <a:rPr lang="en-US" sz="1050" dirty="0" err="1"/>
              <a:t>mercados</a:t>
            </a:r>
            <a:r>
              <a:rPr lang="en-US" sz="1050" dirty="0"/>
              <a:t> USA y EU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4613383" y="2627602"/>
            <a:ext cx="3017968" cy="10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nl-BE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00668A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668A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668A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668A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>
              <a:spcBef>
                <a:spcPts val="600"/>
              </a:spcBef>
            </a:pPr>
            <a:r>
              <a:rPr lang="en-US" sz="2800" dirty="0" err="1"/>
              <a:t>BaraJii</a:t>
            </a:r>
            <a:r>
              <a:rPr lang="en-US" sz="2800" dirty="0"/>
              <a:t>  </a:t>
            </a:r>
            <a:r>
              <a:rPr lang="en-US" sz="1600" dirty="0"/>
              <a:t>beverages</a:t>
            </a:r>
          </a:p>
          <a:p>
            <a:pPr algn="l">
              <a:spcBef>
                <a:spcPts val="600"/>
              </a:spcBef>
            </a:pPr>
            <a:r>
              <a:rPr lang="en-US" sz="1100" dirty="0" err="1"/>
              <a:t>Bebidas</a:t>
            </a:r>
            <a:r>
              <a:rPr lang="en-US" sz="1100" dirty="0"/>
              <a:t> para la base de la </a:t>
            </a:r>
            <a:r>
              <a:rPr lang="en-US" sz="1100" dirty="0" err="1"/>
              <a:t>piramide</a:t>
            </a:r>
            <a:endParaRPr lang="en-US" sz="1100" dirty="0"/>
          </a:p>
        </p:txBody>
      </p:sp>
      <p:sp>
        <p:nvSpPr>
          <p:cNvPr id="14" name="TextBox 25"/>
          <p:cNvSpPr txBox="1"/>
          <p:nvPr/>
        </p:nvSpPr>
        <p:spPr>
          <a:xfrm>
            <a:off x="4613383" y="3721078"/>
            <a:ext cx="3017968" cy="100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defPPr>
              <a:defRPr lang="nl-BE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00668A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668A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668A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668A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>
              <a:spcBef>
                <a:spcPts val="600"/>
              </a:spcBef>
            </a:pPr>
            <a:r>
              <a:rPr lang="en-US" sz="2400" dirty="0" err="1"/>
              <a:t>Terral</a:t>
            </a:r>
            <a:r>
              <a:rPr lang="en-US" sz="2400" dirty="0"/>
              <a:t>	  </a:t>
            </a:r>
            <a:r>
              <a:rPr lang="en-US" sz="1600" dirty="0"/>
              <a:t>rice</a:t>
            </a:r>
          </a:p>
          <a:p>
            <a:pPr algn="l">
              <a:spcBef>
                <a:spcPts val="600"/>
              </a:spcBef>
            </a:pPr>
            <a:r>
              <a:rPr lang="en-US" sz="1050" dirty="0" err="1"/>
              <a:t>Cultivo</a:t>
            </a:r>
            <a:r>
              <a:rPr lang="en-US" sz="1050" dirty="0"/>
              <a:t> de </a:t>
            </a:r>
            <a:r>
              <a:rPr lang="en-US" sz="1050" dirty="0" err="1"/>
              <a:t>arroz</a:t>
            </a:r>
            <a:r>
              <a:rPr lang="en-US" sz="1050" dirty="0"/>
              <a:t> local </a:t>
            </a:r>
            <a:r>
              <a:rPr lang="en-US" sz="1050" dirty="0" err="1"/>
              <a:t>como</a:t>
            </a:r>
            <a:r>
              <a:rPr lang="en-US" sz="1050" dirty="0"/>
              <a:t> </a:t>
            </a:r>
            <a:r>
              <a:rPr lang="en-US" sz="1050" dirty="0" err="1"/>
              <a:t>reemplazo</a:t>
            </a:r>
            <a:r>
              <a:rPr lang="en-US" sz="1050" dirty="0"/>
              <a:t> de </a:t>
            </a:r>
            <a:r>
              <a:rPr lang="en-US" sz="1050" dirty="0" err="1"/>
              <a:t>arroz</a:t>
            </a:r>
            <a:r>
              <a:rPr lang="en-US" sz="1050" dirty="0"/>
              <a:t> </a:t>
            </a:r>
            <a:r>
              <a:rPr lang="en-US" sz="1050" dirty="0" err="1"/>
              <a:t>importado</a:t>
            </a:r>
            <a:r>
              <a:rPr lang="en-US" sz="1050" dirty="0"/>
              <a:t>, </a:t>
            </a:r>
            <a:r>
              <a:rPr lang="en-US" sz="1050" dirty="0" err="1"/>
              <a:t>desarrollo</a:t>
            </a:r>
            <a:r>
              <a:rPr lang="en-US" sz="1050" dirty="0"/>
              <a:t> de </a:t>
            </a:r>
            <a:r>
              <a:rPr lang="en-US" sz="1050" dirty="0" err="1"/>
              <a:t>cadenas</a:t>
            </a:r>
            <a:r>
              <a:rPr lang="en-US" sz="1050" dirty="0"/>
              <a:t> </a:t>
            </a:r>
            <a:r>
              <a:rPr lang="en-US" sz="1050" dirty="0" err="1"/>
              <a:t>productivas</a:t>
            </a:r>
            <a:endParaRPr lang="en-US" sz="1050" dirty="0"/>
          </a:p>
        </p:txBody>
      </p:sp>
      <p:sp>
        <p:nvSpPr>
          <p:cNvPr id="15" name="Oval 14"/>
          <p:cNvSpPr/>
          <p:nvPr/>
        </p:nvSpPr>
        <p:spPr>
          <a:xfrm>
            <a:off x="1344094" y="3588143"/>
            <a:ext cx="244676" cy="244676"/>
          </a:xfrm>
          <a:prstGeom prst="ellipse">
            <a:avLst/>
          </a:prstGeom>
          <a:solidFill>
            <a:srgbClr val="81A83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Peru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54073" y="2875497"/>
            <a:ext cx="244676" cy="244676"/>
          </a:xfrm>
          <a:prstGeom prst="ellipse">
            <a:avLst/>
          </a:prstGeom>
          <a:solidFill>
            <a:srgbClr val="81A83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Guatemala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17" name="Oval 22"/>
          <p:cNvSpPr/>
          <p:nvPr/>
        </p:nvSpPr>
        <p:spPr>
          <a:xfrm>
            <a:off x="3062536" y="1805603"/>
            <a:ext cx="244676" cy="244676"/>
          </a:xfrm>
          <a:prstGeom prst="ellipse">
            <a:avLst/>
          </a:prstGeom>
          <a:solidFill>
            <a:srgbClr val="81A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Belgium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18" name="Oval 23"/>
          <p:cNvSpPr/>
          <p:nvPr/>
        </p:nvSpPr>
        <p:spPr>
          <a:xfrm>
            <a:off x="3799720" y="3110435"/>
            <a:ext cx="244676" cy="244676"/>
          </a:xfrm>
          <a:prstGeom prst="ellipse">
            <a:avLst/>
          </a:prstGeom>
          <a:solidFill>
            <a:srgbClr val="E58F2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Ethiopia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19" name="Oval 17"/>
          <p:cNvSpPr/>
          <p:nvPr/>
        </p:nvSpPr>
        <p:spPr>
          <a:xfrm>
            <a:off x="3015528" y="2914601"/>
            <a:ext cx="244676" cy="244676"/>
          </a:xfrm>
          <a:prstGeom prst="ellipse">
            <a:avLst/>
          </a:prstGeom>
          <a:solidFill>
            <a:srgbClr val="E58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Burkina Faso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20" name="Oval 21"/>
          <p:cNvSpPr/>
          <p:nvPr/>
        </p:nvSpPr>
        <p:spPr>
          <a:xfrm>
            <a:off x="2678311" y="2718083"/>
            <a:ext cx="244676" cy="244676"/>
          </a:xfrm>
          <a:prstGeom prst="ellipse">
            <a:avLst/>
          </a:prstGeom>
          <a:solidFill>
            <a:srgbClr val="E58F2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Senegal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21" name="TextBox 27"/>
          <p:cNvSpPr txBox="1"/>
          <p:nvPr/>
        </p:nvSpPr>
        <p:spPr>
          <a:xfrm>
            <a:off x="5955717" y="1581044"/>
            <a:ext cx="1668928" cy="974764"/>
          </a:xfrm>
          <a:custGeom>
            <a:avLst/>
            <a:gdLst>
              <a:gd name="connsiteX0" fmla="*/ 0 w 1391982"/>
              <a:gd name="connsiteY0" fmla="*/ 0 h 1123865"/>
              <a:gd name="connsiteX1" fmla="*/ 1391982 w 1391982"/>
              <a:gd name="connsiteY1" fmla="*/ 0 h 1123865"/>
              <a:gd name="connsiteX2" fmla="*/ 1391982 w 1391982"/>
              <a:gd name="connsiteY2" fmla="*/ 1123865 h 1123865"/>
              <a:gd name="connsiteX3" fmla="*/ 0 w 1391982"/>
              <a:gd name="connsiteY3" fmla="*/ 1123865 h 1123865"/>
              <a:gd name="connsiteX4" fmla="*/ 0 w 1391982"/>
              <a:gd name="connsiteY4" fmla="*/ 0 h 1123865"/>
              <a:gd name="connsiteX0" fmla="*/ 118533 w 1510515"/>
              <a:gd name="connsiteY0" fmla="*/ 0 h 1123865"/>
              <a:gd name="connsiteX1" fmla="*/ 1510515 w 1510515"/>
              <a:gd name="connsiteY1" fmla="*/ 0 h 1123865"/>
              <a:gd name="connsiteX2" fmla="*/ 1510515 w 1510515"/>
              <a:gd name="connsiteY2" fmla="*/ 1123865 h 1123865"/>
              <a:gd name="connsiteX3" fmla="*/ 0 w 1510515"/>
              <a:gd name="connsiteY3" fmla="*/ 1123865 h 1123865"/>
              <a:gd name="connsiteX4" fmla="*/ 118533 w 1510515"/>
              <a:gd name="connsiteY4" fmla="*/ 0 h 1123865"/>
              <a:gd name="connsiteX0" fmla="*/ 220133 w 1510515"/>
              <a:gd name="connsiteY0" fmla="*/ 0 h 1123865"/>
              <a:gd name="connsiteX1" fmla="*/ 1510515 w 1510515"/>
              <a:gd name="connsiteY1" fmla="*/ 0 h 1123865"/>
              <a:gd name="connsiteX2" fmla="*/ 1510515 w 1510515"/>
              <a:gd name="connsiteY2" fmla="*/ 1123865 h 1123865"/>
              <a:gd name="connsiteX3" fmla="*/ 0 w 1510515"/>
              <a:gd name="connsiteY3" fmla="*/ 1123865 h 1123865"/>
              <a:gd name="connsiteX4" fmla="*/ 220133 w 1510515"/>
              <a:gd name="connsiteY4" fmla="*/ 0 h 1123865"/>
              <a:gd name="connsiteX0" fmla="*/ 153256 w 1510515"/>
              <a:gd name="connsiteY0" fmla="*/ 0 h 1123865"/>
              <a:gd name="connsiteX1" fmla="*/ 1510515 w 1510515"/>
              <a:gd name="connsiteY1" fmla="*/ 0 h 1123865"/>
              <a:gd name="connsiteX2" fmla="*/ 1510515 w 1510515"/>
              <a:gd name="connsiteY2" fmla="*/ 1123865 h 1123865"/>
              <a:gd name="connsiteX3" fmla="*/ 0 w 1510515"/>
              <a:gd name="connsiteY3" fmla="*/ 1123865 h 1123865"/>
              <a:gd name="connsiteX4" fmla="*/ 153256 w 1510515"/>
              <a:gd name="connsiteY4" fmla="*/ 0 h 112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15" h="1123865">
                <a:moveTo>
                  <a:pt x="153256" y="0"/>
                </a:moveTo>
                <a:lnTo>
                  <a:pt x="1510515" y="0"/>
                </a:lnTo>
                <a:lnTo>
                  <a:pt x="1510515" y="1123865"/>
                </a:lnTo>
                <a:lnTo>
                  <a:pt x="0" y="1123865"/>
                </a:lnTo>
                <a:lnTo>
                  <a:pt x="153256" y="0"/>
                </a:lnTo>
                <a:close/>
              </a:path>
            </a:pathLst>
          </a:custGeom>
          <a:solidFill>
            <a:srgbClr val="81A83F"/>
          </a:solidFill>
        </p:spPr>
        <p:txBody>
          <a:bodyPr vert="horz" lIns="216000" tIns="72000" rIns="91440" bIns="45720" rtlCol="0" anchor="t">
            <a:noAutofit/>
          </a:bodyPr>
          <a:lstStyle>
            <a:defPPr>
              <a:defRPr lang="nl-BE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00668A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668A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668A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668A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>
              <a:lnSpc>
                <a:spcPct val="50000"/>
              </a:lnSpc>
              <a:spcBef>
                <a:spcPts val="600"/>
              </a:spcBef>
            </a:pPr>
            <a:endParaRPr lang="en-US" sz="1600" dirty="0"/>
          </a:p>
          <a:p>
            <a:pPr algn="l">
              <a:spcBef>
                <a:spcPts val="600"/>
              </a:spcBef>
            </a:pPr>
            <a:r>
              <a:rPr lang="en-US" sz="1400" dirty="0" err="1"/>
              <a:t>Trabajo</a:t>
            </a:r>
            <a:r>
              <a:rPr lang="en-US" sz="1400" dirty="0"/>
              <a:t> con </a:t>
            </a:r>
            <a:r>
              <a:rPr lang="en-US" sz="1400" dirty="0" err="1"/>
              <a:t>pequeños</a:t>
            </a:r>
            <a:r>
              <a:rPr lang="en-US" sz="1400" dirty="0"/>
              <a:t> </a:t>
            </a:r>
            <a:r>
              <a:rPr lang="en-US" sz="1400" dirty="0" err="1"/>
              <a:t>agricultores</a:t>
            </a:r>
            <a:endParaRPr lang="en-US" sz="1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0812" y="705693"/>
            <a:ext cx="8587946" cy="684801"/>
          </a:xfrm>
        </p:spPr>
        <p:txBody>
          <a:bodyPr>
            <a:noAutofit/>
          </a:bodyPr>
          <a:lstStyle/>
          <a:p>
            <a:r>
              <a:rPr lang="en-GB" b="1" dirty="0" err="1">
                <a:solidFill>
                  <a:srgbClr val="E58F23"/>
                </a:solidFill>
              </a:rPr>
              <a:t>Desarrollamos</a:t>
            </a:r>
            <a:r>
              <a:rPr lang="en-GB" b="1" dirty="0">
                <a:solidFill>
                  <a:srgbClr val="E58F23"/>
                </a:solidFill>
              </a:rPr>
              <a:t> </a:t>
            </a:r>
            <a:r>
              <a:rPr lang="en-GB" b="1" dirty="0" err="1">
                <a:solidFill>
                  <a:srgbClr val="E58F23"/>
                </a:solidFill>
              </a:rPr>
              <a:t>proyectos</a:t>
            </a:r>
            <a:r>
              <a:rPr lang="en-GB" b="1" dirty="0">
                <a:solidFill>
                  <a:srgbClr val="E58F23"/>
                </a:solidFill>
              </a:rPr>
              <a:t> </a:t>
            </a:r>
            <a:r>
              <a:rPr lang="en-GB" b="1" dirty="0" err="1">
                <a:solidFill>
                  <a:srgbClr val="E58F23"/>
                </a:solidFill>
              </a:rPr>
              <a:t>en</a:t>
            </a:r>
            <a:r>
              <a:rPr lang="en-GB" b="1" dirty="0">
                <a:solidFill>
                  <a:srgbClr val="E58F23"/>
                </a:solidFill>
              </a:rPr>
              <a:t> 3 </a:t>
            </a:r>
            <a:r>
              <a:rPr lang="en-GB" b="1" dirty="0" err="1">
                <a:solidFill>
                  <a:srgbClr val="E58F23"/>
                </a:solidFill>
              </a:rPr>
              <a:t>sectores</a:t>
            </a:r>
            <a:r>
              <a:rPr lang="en-GB" b="1" dirty="0">
                <a:solidFill>
                  <a:srgbClr val="E58F23"/>
                </a:solidFill>
              </a:rPr>
              <a:t> con alto </a:t>
            </a:r>
            <a:r>
              <a:rPr lang="en-GB" b="1" dirty="0" err="1">
                <a:solidFill>
                  <a:srgbClr val="E58F23"/>
                </a:solidFill>
              </a:rPr>
              <a:t>impacto</a:t>
            </a:r>
            <a:endParaRPr lang="en-US" b="1" dirty="0">
              <a:solidFill>
                <a:srgbClr val="E58F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018" y="4410855"/>
            <a:ext cx="4393767" cy="400110"/>
          </a:xfrm>
          <a:prstGeom prst="rect">
            <a:avLst/>
          </a:prstGeom>
          <a:noFill/>
          <a:ln w="28575">
            <a:solidFill>
              <a:srgbClr val="81A83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E58F23"/>
                </a:solidFill>
              </a:rPr>
              <a:t>POTENCIAL DE CRECIMIENTO LIMITADO</a:t>
            </a:r>
          </a:p>
        </p:txBody>
      </p:sp>
    </p:spTree>
    <p:extLst>
      <p:ext uri="{BB962C8B-B14F-4D97-AF65-F5344CB8AC3E}">
        <p14:creationId xmlns:p14="http://schemas.microsoft.com/office/powerpoint/2010/main" val="152065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2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2"/>
          <p:cNvSpPr txBox="1"/>
          <p:nvPr/>
        </p:nvSpPr>
        <p:spPr>
          <a:xfrm>
            <a:off x="7400463" y="4687279"/>
            <a:ext cx="1575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2016  </a:t>
            </a:r>
            <a:r>
              <a:rPr lang="es-ES" sz="900" i="1" dirty="0" err="1">
                <a:solidFill>
                  <a:srgbClr val="FFFFFF"/>
                </a:solidFill>
                <a:latin typeface="Brandon Grotesque Light"/>
                <a:cs typeface="Brandon Grotesque Light"/>
              </a:rPr>
              <a:t>Corporate</a:t>
            </a:r>
            <a:r>
              <a:rPr lang="es-ES" sz="900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 </a:t>
            </a:r>
            <a:r>
              <a:rPr lang="es-ES" sz="900" i="1" dirty="0" err="1">
                <a:solidFill>
                  <a:srgbClr val="FFFFFF"/>
                </a:solidFill>
                <a:latin typeface="Brandon Grotesque Light"/>
                <a:cs typeface="Brandon Grotesque Light"/>
              </a:rPr>
              <a:t>Presentation</a:t>
            </a:r>
            <a:endParaRPr lang="es-ES" sz="900" i="1" dirty="0">
              <a:solidFill>
                <a:srgbClr val="FFFFFF"/>
              </a:solidFill>
              <a:latin typeface="Brandon Grotesque Light"/>
              <a:cs typeface="Brandon Grotesq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4162" y="31753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739337" y="1548653"/>
            <a:ext cx="3664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81A83B"/>
                </a:solidFill>
                <a:latin typeface="Brandon Grotesque Black"/>
                <a:cs typeface="Brandon Grotesque Black"/>
              </a:rPr>
              <a:t>II. CASO STEVIA ONE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896120" y="4869656"/>
            <a:ext cx="247880" cy="273844"/>
          </a:xfrm>
        </p:spPr>
        <p:txBody>
          <a:bodyPr vert="horz" lIns="91440" tIns="45720" rIns="91440" bIns="45720" rtlCol="0" anchor="ctr"/>
          <a:lstStyle/>
          <a:p>
            <a:fld id="{BA6211FE-830F-AC41-BE49-035257B57ED6}" type="slidenum">
              <a:rPr lang="es-ES">
                <a:solidFill>
                  <a:srgbClr val="E58F23"/>
                </a:solidFill>
                <a:latin typeface="Brandon Grotesque Black" panose="020B0A03020203060202" pitchFamily="34" charset="0"/>
              </a:rPr>
              <a:pPr/>
              <a:t>6</a:t>
            </a:fld>
            <a:endParaRPr lang="es-ES" dirty="0">
              <a:solidFill>
                <a:srgbClr val="E58F23"/>
              </a:solidFill>
              <a:latin typeface="Brandon Grotesque Black" panose="020B0A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/>
          <p:cNvSpPr/>
          <p:nvPr/>
        </p:nvSpPr>
        <p:spPr>
          <a:xfrm>
            <a:off x="631065" y="272528"/>
            <a:ext cx="27941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i="1" dirty="0">
                <a:solidFill>
                  <a:srgbClr val="E58F23"/>
                </a:solidFill>
                <a:latin typeface="Brandon Grotesque Light"/>
                <a:cs typeface="Brandon Grotesque Light"/>
              </a:rPr>
              <a:t>II. Caso: STEVIA ONE</a:t>
            </a:r>
          </a:p>
        </p:txBody>
      </p:sp>
      <p:sp>
        <p:nvSpPr>
          <p:cNvPr id="13" name="CuadroTexto 2"/>
          <p:cNvSpPr txBox="1"/>
          <p:nvPr/>
        </p:nvSpPr>
        <p:spPr>
          <a:xfrm>
            <a:off x="7400463" y="4687279"/>
            <a:ext cx="1575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2016  </a:t>
            </a:r>
            <a:r>
              <a:rPr lang="es-ES" sz="900" i="1" dirty="0" err="1">
                <a:solidFill>
                  <a:srgbClr val="FFFFFF"/>
                </a:solidFill>
                <a:latin typeface="Brandon Grotesque Light"/>
                <a:cs typeface="Brandon Grotesque Light"/>
              </a:rPr>
              <a:t>Corporate</a:t>
            </a:r>
            <a:r>
              <a:rPr lang="es-ES" sz="900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 </a:t>
            </a:r>
            <a:r>
              <a:rPr lang="es-ES" sz="900" i="1" dirty="0" err="1">
                <a:solidFill>
                  <a:srgbClr val="FFFFFF"/>
                </a:solidFill>
                <a:latin typeface="Brandon Grotesque Light"/>
                <a:cs typeface="Brandon Grotesque Light"/>
              </a:rPr>
              <a:t>Presentation</a:t>
            </a:r>
            <a:endParaRPr lang="es-ES" sz="900" i="1" dirty="0">
              <a:solidFill>
                <a:srgbClr val="FFFFFF"/>
              </a:solidFill>
              <a:latin typeface="Brandon Grotesque Light"/>
              <a:cs typeface="Brandon Grotesque Light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835775" y="4869656"/>
            <a:ext cx="280930" cy="273844"/>
          </a:xfrm>
        </p:spPr>
        <p:txBody>
          <a:bodyPr vert="horz" lIns="91440" tIns="45720" rIns="91440" bIns="45720" rtlCol="0" anchor="ctr"/>
          <a:lstStyle/>
          <a:p>
            <a:fld id="{BA6211FE-830F-AC41-BE49-035257B57ED6}" type="slidenum">
              <a:rPr lang="es-ES">
                <a:solidFill>
                  <a:schemeClr val="bg1"/>
                </a:solidFill>
                <a:latin typeface="Brandon Grotesque Black" panose="020B0A03020203060202" pitchFamily="34" charset="0"/>
              </a:rPr>
              <a:pPr/>
              <a:t>7</a:t>
            </a:fld>
            <a:endParaRPr lang="es-ES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392" y="595692"/>
            <a:ext cx="8490972" cy="1825389"/>
          </a:xfrm>
          <a:prstGeom prst="rect">
            <a:avLst/>
          </a:prstGeom>
          <a:solidFill>
            <a:srgbClr val="FFFC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2"/>
          <p:cNvSpPr/>
          <p:nvPr/>
        </p:nvSpPr>
        <p:spPr>
          <a:xfrm>
            <a:off x="220270" y="782331"/>
            <a:ext cx="80924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‘08 </a:t>
            </a:r>
            <a:r>
              <a:rPr lang="mr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–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 </a:t>
            </a:r>
            <a:r>
              <a:rPr lang="mr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’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09: En búsqueda de cultivos con mayor mercado y mayor impacto</a:t>
            </a:r>
          </a:p>
          <a:p>
            <a:pPr marL="285750" indent="-285750" algn="just">
              <a:buFontTx/>
              <a:buChar char="-"/>
            </a:pP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Encuentro casual con Dr. </a:t>
            </a:r>
            <a:r>
              <a:rPr lang="es-E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Raul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 Urbina, “hablando de agricultura sostenible, solucionando problemas a largo plazo”</a:t>
            </a:r>
          </a:p>
          <a:p>
            <a:pPr marL="285750" indent="-285750" algn="just">
              <a:buFontTx/>
              <a:buChar char="-"/>
            </a:pP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  <a:sym typeface="Wingdings"/>
              </a:rPr>
              <a:t>Posicionamiento del proyecto:</a:t>
            </a:r>
          </a:p>
          <a:p>
            <a:pPr marL="742950" lvl="1" indent="-285750" algn="just">
              <a:buFontTx/>
              <a:buChar char="-"/>
            </a:pP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  <a:sym typeface="Wingdings"/>
              </a:rPr>
              <a:t>Mercado de reducción de azúcar</a:t>
            </a:r>
          </a:p>
          <a:p>
            <a:pPr marL="742950" lvl="1" indent="-285750" algn="just">
              <a:buFontTx/>
              <a:buChar char="-"/>
            </a:pP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  <a:sym typeface="Wingdings"/>
              </a:rPr>
              <a:t>Cultivo de alta tecnología, alto rendimiento (vs. Modelo atomizado en china)</a:t>
            </a:r>
          </a:p>
          <a:p>
            <a:pPr marL="742950" lvl="1" indent="-285750" algn="just">
              <a:buFontTx/>
              <a:buChar char="-"/>
            </a:pP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  <a:sym typeface="Wingdings"/>
              </a:rPr>
              <a:t>Sostenibilidad y Trazabilidad como valores claves</a:t>
            </a:r>
          </a:p>
          <a:p>
            <a:pPr marL="742950" lvl="1" indent="-285750" algn="just">
              <a:buFontTx/>
              <a:buChar char="-"/>
            </a:pP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  <a:sym typeface="Wingdings"/>
              </a:rPr>
              <a:t>Con alto foco en innovación. </a:t>
            </a:r>
          </a:p>
          <a:p>
            <a:pPr marL="285750" indent="-285750" algn="just">
              <a:buFontTx/>
              <a:buChar char="-"/>
            </a:pPr>
            <a:r>
              <a:rPr lang="es-E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  <a:sym typeface="Wingdings"/>
              </a:rPr>
              <a:t>Peru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  <a:sym typeface="Wingdings"/>
              </a:rPr>
              <a:t> como excelente entorno para el proyecto (Gente + Clima)</a:t>
            </a:r>
          </a:p>
          <a:p>
            <a:pPr marL="285750" indent="-285750" algn="just">
              <a:buFontTx/>
              <a:buChar char="-"/>
            </a:pP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Construcción de 1ª fábrica de extracción de esta escala en </a:t>
            </a:r>
            <a:r>
              <a:rPr lang="es-E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LatAm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  <a:p>
            <a:pPr marL="285750" indent="-285750" algn="just">
              <a:buFontTx/>
              <a:buChar char="-"/>
            </a:pP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Extensión del cultivo al sector agrícola en Perú (‘17)</a:t>
            </a:r>
          </a:p>
          <a:p>
            <a:pPr marL="285750" indent="-285750" algn="just">
              <a:buFontTx/>
              <a:buChar char="-"/>
            </a:pP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2178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/>
          <p:cNvSpPr/>
          <p:nvPr/>
        </p:nvSpPr>
        <p:spPr>
          <a:xfrm>
            <a:off x="631065" y="272528"/>
            <a:ext cx="279411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i="1" dirty="0">
                <a:solidFill>
                  <a:srgbClr val="E58F23"/>
                </a:solidFill>
                <a:latin typeface="Brandon Grotesque Light"/>
                <a:cs typeface="Brandon Grotesque Light"/>
              </a:rPr>
              <a:t>II. Caso: STEVIA ONE</a:t>
            </a:r>
          </a:p>
        </p:txBody>
      </p:sp>
      <p:sp>
        <p:nvSpPr>
          <p:cNvPr id="6" name="Rectángulo 13"/>
          <p:cNvSpPr/>
          <p:nvPr/>
        </p:nvSpPr>
        <p:spPr>
          <a:xfrm>
            <a:off x="631065" y="599831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s-ES" sz="2000" dirty="0">
                <a:solidFill>
                  <a:srgbClr val="6F9B2F"/>
                </a:solidFill>
                <a:latin typeface="Brandon Grotesque Black"/>
                <a:cs typeface="Brandon Grotesque Black"/>
              </a:rPr>
              <a:t>EVOLUCIÓN DEL PROYECTO</a:t>
            </a:r>
          </a:p>
        </p:txBody>
      </p:sp>
      <p:sp>
        <p:nvSpPr>
          <p:cNvPr id="7" name="Rectángulo 7"/>
          <p:cNvSpPr/>
          <p:nvPr/>
        </p:nvSpPr>
        <p:spPr>
          <a:xfrm>
            <a:off x="707471" y="2150633"/>
            <a:ext cx="20985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-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Purchased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750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hectares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of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land</a:t>
            </a:r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Brandon Grotesque Regular"/>
              <a:cs typeface="Brandon Grotesque Regular"/>
            </a:endParaRPr>
          </a:p>
          <a:p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- 50 ha of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stevia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planted</a:t>
            </a:r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Brandon Grotesque Regular"/>
              <a:cs typeface="Brandon Grotesque Regular"/>
            </a:endParaRPr>
          </a:p>
          <a:p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-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Construction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of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biolab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&amp;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nursery</a:t>
            </a:r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Brandon Grotesque Regular"/>
              <a:cs typeface="Brandon Grotesque Regular"/>
            </a:endParaRPr>
          </a:p>
          <a:p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-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Research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&amp;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development</a:t>
            </a:r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Brandon Grotesque Regular"/>
              <a:cs typeface="Brandon Grotesque Regular"/>
            </a:endParaRPr>
          </a:p>
          <a:p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-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Introduction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of 1st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product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variety</a:t>
            </a:r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Brandon Grotesque Regular"/>
              <a:cs typeface="Brandon Grotesque Regular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034598" y="2150633"/>
            <a:ext cx="31678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-200 ha of stevia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planted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, </a:t>
            </a:r>
          </a:p>
          <a:p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-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Sustainability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certifications</a:t>
            </a:r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Brandon Grotesque Regular"/>
              <a:cs typeface="Brandon Grotesque Regular"/>
            </a:endParaRPr>
          </a:p>
          <a:p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-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Start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Construction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of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extraction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facility</a:t>
            </a:r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Brandon Grotesque Regular"/>
              <a:cs typeface="Brandon Grotesque Regular"/>
            </a:endParaRPr>
          </a:p>
          <a:p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- 2nd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variety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: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increase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yield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to 10 t/ha and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Reb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-A to 10%</a:t>
            </a:r>
          </a:p>
          <a:p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- US$ 70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Million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equity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investment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</a:t>
            </a:r>
          </a:p>
        </p:txBody>
      </p:sp>
      <p:sp>
        <p:nvSpPr>
          <p:cNvPr id="9" name="Rectángulo 7"/>
          <p:cNvSpPr/>
          <p:nvPr/>
        </p:nvSpPr>
        <p:spPr>
          <a:xfrm>
            <a:off x="6083664" y="2150633"/>
            <a:ext cx="2892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-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Increase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to up to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approx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. 100ha of stevia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planted</a:t>
            </a:r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Brandon Grotesque Regular"/>
              <a:cs typeface="Brandon Grotesque Regular"/>
            </a:endParaRPr>
          </a:p>
          <a:p>
            <a:pPr marL="171450" indent="-171450">
              <a:buFontTx/>
              <a:buChar char="-"/>
            </a:pP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Serve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large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F&amp;B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companies</a:t>
            </a:r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Brandon Grotesque Regular"/>
              <a:cs typeface="Brandon Grotesque Regular"/>
            </a:endParaRPr>
          </a:p>
          <a:p>
            <a:pPr marL="171450" indent="-171450">
              <a:buFontTx/>
              <a:buChar char="-"/>
            </a:pP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US$ 40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Million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Extraction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Plant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investment</a:t>
            </a:r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Brandon Grotesque Regular"/>
              <a:cs typeface="Brandon Grotesque Regular"/>
            </a:endParaRPr>
          </a:p>
          <a:p>
            <a:pPr marL="171450" indent="-171450">
              <a:buFontTx/>
              <a:buChar char="-"/>
            </a:pP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Enter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into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 producto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Regular"/>
                <a:cs typeface="Brandon Grotesque Regular"/>
              </a:rPr>
              <a:t>formulation</a:t>
            </a:r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Brandon Grotesque Regular"/>
              <a:cs typeface="Brandon Grotesque Regular"/>
            </a:endParaRPr>
          </a:p>
        </p:txBody>
      </p:sp>
      <p:pic>
        <p:nvPicPr>
          <p:cNvPr id="10" name="Picture 9" descr="img_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" y="3169920"/>
            <a:ext cx="1187252" cy="1165860"/>
          </a:xfrm>
          <a:prstGeom prst="rect">
            <a:avLst/>
          </a:prstGeom>
        </p:spPr>
      </p:pic>
      <p:pic>
        <p:nvPicPr>
          <p:cNvPr id="11" name="Picture 10" descr="img_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30" y="3169920"/>
            <a:ext cx="1187252" cy="1165860"/>
          </a:xfrm>
          <a:prstGeom prst="rect">
            <a:avLst/>
          </a:prstGeom>
        </p:spPr>
      </p:pic>
      <p:pic>
        <p:nvPicPr>
          <p:cNvPr id="12" name="Picture 11" descr="img_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30" y="3131820"/>
            <a:ext cx="1187252" cy="1165860"/>
          </a:xfrm>
          <a:prstGeom prst="rect">
            <a:avLst/>
          </a:prstGeom>
        </p:spPr>
      </p:pic>
      <p:sp>
        <p:nvSpPr>
          <p:cNvPr id="13" name="CuadroTexto 2"/>
          <p:cNvSpPr txBox="1"/>
          <p:nvPr/>
        </p:nvSpPr>
        <p:spPr>
          <a:xfrm>
            <a:off x="7400463" y="4687279"/>
            <a:ext cx="1575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2016  </a:t>
            </a:r>
            <a:r>
              <a:rPr lang="es-ES" sz="900" i="1" dirty="0" err="1">
                <a:solidFill>
                  <a:srgbClr val="FFFFFF"/>
                </a:solidFill>
                <a:latin typeface="Brandon Grotesque Light"/>
                <a:cs typeface="Brandon Grotesque Light"/>
              </a:rPr>
              <a:t>Corporate</a:t>
            </a:r>
            <a:r>
              <a:rPr lang="es-ES" sz="900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 </a:t>
            </a:r>
            <a:r>
              <a:rPr lang="es-ES" sz="900" i="1" dirty="0" err="1">
                <a:solidFill>
                  <a:srgbClr val="FFFFFF"/>
                </a:solidFill>
                <a:latin typeface="Brandon Grotesque Light"/>
                <a:cs typeface="Brandon Grotesque Light"/>
              </a:rPr>
              <a:t>Presentation</a:t>
            </a:r>
            <a:endParaRPr lang="es-ES" sz="900" i="1" dirty="0">
              <a:solidFill>
                <a:srgbClr val="FFFFFF"/>
              </a:solidFill>
              <a:latin typeface="Brandon Grotesque Light"/>
              <a:cs typeface="Brandon Grotesque Light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835775" y="4869656"/>
            <a:ext cx="280930" cy="273844"/>
          </a:xfrm>
        </p:spPr>
        <p:txBody>
          <a:bodyPr vert="horz" lIns="91440" tIns="45720" rIns="91440" bIns="45720" rtlCol="0" anchor="ctr"/>
          <a:lstStyle/>
          <a:p>
            <a:fld id="{BA6211FE-830F-AC41-BE49-035257B57ED6}" type="slidenum">
              <a:rPr lang="es-ES">
                <a:solidFill>
                  <a:schemeClr val="bg1"/>
                </a:solidFill>
                <a:latin typeface="Brandon Grotesque Black" panose="020B0A03020203060202" pitchFamily="34" charset="0"/>
              </a:rPr>
              <a:pPr/>
              <a:t>8</a:t>
            </a:fld>
            <a:endParaRPr lang="es-ES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6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80262" y="592068"/>
            <a:ext cx="2456122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s-ES">
                <a:solidFill>
                  <a:srgbClr val="81A83B"/>
                </a:solidFill>
                <a:latin typeface="Brandon Grotesque Black"/>
                <a:cs typeface="Brandon Grotesque Black"/>
              </a:rPr>
              <a:t>ELEMENTOS CLAVES </a:t>
            </a:r>
            <a:endParaRPr lang="es-ES" dirty="0">
              <a:solidFill>
                <a:srgbClr val="81A83B"/>
              </a:solidFill>
              <a:latin typeface="Brandon Grotesque Black"/>
              <a:cs typeface="Brandon Grotesque Black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13382" y="242742"/>
            <a:ext cx="27941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i="1" dirty="0">
                <a:solidFill>
                  <a:srgbClr val="E58F23"/>
                </a:solidFill>
                <a:latin typeface="Brandon Grotesque Light"/>
                <a:cs typeface="Brandon Grotesque Light"/>
              </a:rPr>
              <a:t>II. Caso: STEVIA ONE</a:t>
            </a:r>
          </a:p>
        </p:txBody>
      </p:sp>
      <p:sp>
        <p:nvSpPr>
          <p:cNvPr id="7" name="CuadroTexto 2"/>
          <p:cNvSpPr txBox="1"/>
          <p:nvPr/>
        </p:nvSpPr>
        <p:spPr>
          <a:xfrm>
            <a:off x="7400463" y="4687279"/>
            <a:ext cx="1575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2016  </a:t>
            </a:r>
            <a:r>
              <a:rPr lang="es-ES" sz="900" i="1" dirty="0" err="1">
                <a:solidFill>
                  <a:srgbClr val="FFFFFF"/>
                </a:solidFill>
                <a:latin typeface="Brandon Grotesque Light"/>
                <a:cs typeface="Brandon Grotesque Light"/>
              </a:rPr>
              <a:t>Corporate</a:t>
            </a:r>
            <a:r>
              <a:rPr lang="es-ES" sz="900" i="1" dirty="0">
                <a:solidFill>
                  <a:srgbClr val="FFFFFF"/>
                </a:solidFill>
                <a:latin typeface="Brandon Grotesque Light"/>
                <a:cs typeface="Brandon Grotesque Light"/>
              </a:rPr>
              <a:t> </a:t>
            </a:r>
            <a:r>
              <a:rPr lang="es-ES" sz="900" i="1" dirty="0" err="1">
                <a:solidFill>
                  <a:srgbClr val="FFFFFF"/>
                </a:solidFill>
                <a:latin typeface="Brandon Grotesque Light"/>
                <a:cs typeface="Brandon Grotesque Light"/>
              </a:rPr>
              <a:t>Presentation</a:t>
            </a:r>
            <a:endParaRPr lang="es-ES" sz="900" i="1" dirty="0">
              <a:solidFill>
                <a:srgbClr val="FFFFFF"/>
              </a:solidFill>
              <a:latin typeface="Brandon Grotesque Light"/>
              <a:cs typeface="Brandon Grotesque Light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863070" y="4866615"/>
            <a:ext cx="280930" cy="273844"/>
          </a:xfrm>
        </p:spPr>
        <p:txBody>
          <a:bodyPr vert="horz" lIns="91440" tIns="45720" rIns="91440" bIns="45720" rtlCol="0" anchor="ctr"/>
          <a:lstStyle/>
          <a:p>
            <a:fld id="{BA6211FE-830F-AC41-BE49-035257B57ED6}" type="slidenum">
              <a:rPr lang="es-ES">
                <a:solidFill>
                  <a:schemeClr val="bg1"/>
                </a:solidFill>
                <a:latin typeface="Brandon Grotesque Black" panose="020B0A03020203060202" pitchFamily="34" charset="0"/>
              </a:rPr>
              <a:pPr/>
              <a:t>9</a:t>
            </a:fld>
            <a:endParaRPr lang="es-ES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8" name="Rectángulo 12"/>
          <p:cNvSpPr/>
          <p:nvPr/>
        </p:nvSpPr>
        <p:spPr>
          <a:xfrm>
            <a:off x="0" y="946011"/>
            <a:ext cx="80924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_tradn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Nuevo Cultivo en el Perú</a:t>
            </a:r>
          </a:p>
          <a:p>
            <a:pPr marL="285750" indent="-285750" algn="just">
              <a:buFontTx/>
              <a:buChar char="-"/>
            </a:pPr>
            <a:r>
              <a:rPr lang="es-ES_tradn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Alto potencial de crecimiento, posicionamiento a nivel mundial</a:t>
            </a:r>
          </a:p>
          <a:p>
            <a:pPr marL="285750" indent="-285750" algn="just">
              <a:buFontTx/>
              <a:buChar char="-"/>
            </a:pPr>
            <a:endParaRPr lang="es-ES_tradnl" sz="1600" b="1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  <a:p>
            <a:pPr marL="285750" indent="-285750" algn="just">
              <a:buFontTx/>
              <a:buChar char="-"/>
            </a:pPr>
            <a:r>
              <a:rPr lang="es-ES_tradn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OPORTUNIDAD DE MERCADO A LARGO PLAZO:</a:t>
            </a:r>
          </a:p>
          <a:p>
            <a:pPr marL="742950" lvl="1" indent="-285750" algn="just">
              <a:buFontTx/>
              <a:buChar char="-"/>
            </a:pPr>
            <a:r>
              <a:rPr lang="es-ES_tradn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Reducción calorías + origen natural</a:t>
            </a:r>
          </a:p>
          <a:p>
            <a:pPr marL="285750" indent="-285750" algn="just">
              <a:buFontTx/>
              <a:buChar char="-"/>
            </a:pPr>
            <a:r>
              <a:rPr lang="es-ES_tradn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GENTE:</a:t>
            </a:r>
          </a:p>
          <a:p>
            <a:pPr marL="742950" lvl="1" indent="-285750" algn="just">
              <a:buFontTx/>
              <a:buChar char="-"/>
            </a:pPr>
            <a:r>
              <a:rPr lang="es-ES_tradn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Conocimiento agrícola + apertura para nuevo cultivo</a:t>
            </a:r>
          </a:p>
          <a:p>
            <a:pPr marL="742950" lvl="1" indent="-285750" algn="just">
              <a:buFontTx/>
              <a:buChar char="-"/>
            </a:pPr>
            <a:r>
              <a:rPr lang="es-ES_tradn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Espíritu emprendedor</a:t>
            </a:r>
          </a:p>
          <a:p>
            <a:pPr marL="285750" indent="-285750" algn="just">
              <a:buFontTx/>
              <a:buChar char="-"/>
            </a:pPr>
            <a:r>
              <a:rPr lang="es-ES_tradn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FINANCIAMIENTO:</a:t>
            </a:r>
          </a:p>
          <a:p>
            <a:pPr marL="742950" lvl="1" indent="-285750" algn="just">
              <a:buFontTx/>
              <a:buChar char="-"/>
            </a:pPr>
            <a:r>
              <a:rPr lang="es-ES_tradn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Atractiva rentabilidad atrae inversionistas</a:t>
            </a:r>
          </a:p>
          <a:p>
            <a:pPr marL="285750" indent="-285750" algn="just">
              <a:buFontTx/>
              <a:buChar char="-"/>
            </a:pPr>
            <a:r>
              <a:rPr lang="es-ES_tradn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INNOVACIÓN:</a:t>
            </a:r>
          </a:p>
          <a:p>
            <a:pPr marL="742950" lvl="1" indent="-285750" algn="just">
              <a:buFontTx/>
              <a:buChar char="-"/>
            </a:pPr>
            <a:r>
              <a:rPr lang="es-ES_tradn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Clima privilegiado para innovación </a:t>
            </a:r>
            <a:r>
              <a:rPr lang="es-ES_tradnl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agricola</a:t>
            </a:r>
            <a:endParaRPr lang="es-ES_tradnl" sz="1600" b="1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  <a:p>
            <a:pPr marL="742950" lvl="1" indent="-285750" algn="just">
              <a:buFontTx/>
              <a:buChar char="-"/>
            </a:pPr>
            <a:r>
              <a:rPr lang="es-ES_tradn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andon Grotesque Light"/>
                <a:cs typeface="Brandon Grotesque Light"/>
              </a:rPr>
              <a:t>Costa + Selva peruana</a:t>
            </a:r>
          </a:p>
          <a:p>
            <a:pPr marL="285750" indent="-285750" algn="just">
              <a:buFontTx/>
              <a:buChar char="-"/>
            </a:pPr>
            <a:endParaRPr lang="es-ES_tradnl" sz="1600" b="1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  <a:p>
            <a:pPr marL="285750" indent="-285750" algn="just">
              <a:buFontTx/>
              <a:buChar char="-"/>
            </a:pPr>
            <a:endParaRPr lang="es-ES_tradnl" sz="1600" b="1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  <a:p>
            <a:pPr marL="285750" indent="-285750" algn="just">
              <a:buFontTx/>
              <a:buChar char="-"/>
            </a:pPr>
            <a:endParaRPr lang="es-ES_tradnl" sz="1600" b="1" dirty="0">
              <a:solidFill>
                <a:schemeClr val="tx1">
                  <a:lumMod val="50000"/>
                  <a:lumOff val="50000"/>
                </a:schemeClr>
              </a:solidFill>
              <a:latin typeface="Brandon Grotesque Light"/>
              <a:cs typeface="Brandon Grotesq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954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7298</TotalTime>
  <Words>803</Words>
  <Application>Microsoft Office PowerPoint</Application>
  <PresentationFormat>Presentación en pantalla (16:9)</PresentationFormat>
  <Paragraphs>176</Paragraphs>
  <Slides>16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Brandon Grotesque Black</vt:lpstr>
      <vt:lpstr>Brandon Grotesque Light</vt:lpstr>
      <vt:lpstr>Brandon Grotesque Medium</vt:lpstr>
      <vt:lpstr>Brandon Grotesque Regular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Desarrollamos proyectos en 3 sectores con alto impacto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Involucra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Involucra</dc:creator>
  <cp:lastModifiedBy>Eder Novaro</cp:lastModifiedBy>
  <cp:revision>218</cp:revision>
  <cp:lastPrinted>2016-08-23T20:50:44Z</cp:lastPrinted>
  <dcterms:created xsi:type="dcterms:W3CDTF">2016-03-14T13:21:51Z</dcterms:created>
  <dcterms:modified xsi:type="dcterms:W3CDTF">2017-10-11T21:43:42Z</dcterms:modified>
</cp:coreProperties>
</file>